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657" r:id="rId3"/>
  </p:sldMasterIdLst>
  <p:notesMasterIdLst>
    <p:notesMasterId r:id="rId106"/>
  </p:notesMasterIdLst>
  <p:handoutMasterIdLst>
    <p:handoutMasterId r:id="rId107"/>
  </p:handoutMasterIdLst>
  <p:sldIdLst>
    <p:sldId id="2259" r:id="rId4"/>
    <p:sldId id="1359" r:id="rId5"/>
    <p:sldId id="2855" r:id="rId6"/>
    <p:sldId id="1371" r:id="rId7"/>
    <p:sldId id="2245" r:id="rId8"/>
    <p:sldId id="2740" r:id="rId9"/>
    <p:sldId id="1197" r:id="rId10"/>
    <p:sldId id="1116" r:id="rId11"/>
    <p:sldId id="2861" r:id="rId12"/>
    <p:sldId id="2656" r:id="rId13"/>
    <p:sldId id="1117" r:id="rId14"/>
    <p:sldId id="2675" r:id="rId15"/>
    <p:sldId id="2660" r:id="rId16"/>
    <p:sldId id="2668" r:id="rId17"/>
    <p:sldId id="2692" r:id="rId18"/>
    <p:sldId id="825" r:id="rId19"/>
    <p:sldId id="895" r:id="rId20"/>
    <p:sldId id="2695" r:id="rId21"/>
    <p:sldId id="2717" r:id="rId22"/>
    <p:sldId id="2749" r:id="rId23"/>
    <p:sldId id="2263" r:id="rId24"/>
    <p:sldId id="2629" r:id="rId25"/>
    <p:sldId id="2299" r:id="rId26"/>
    <p:sldId id="1369" r:id="rId27"/>
    <p:sldId id="1374" r:id="rId28"/>
    <p:sldId id="2862" r:id="rId29"/>
    <p:sldId id="2791" r:id="rId30"/>
    <p:sldId id="2785" r:id="rId31"/>
    <p:sldId id="2786" r:id="rId32"/>
    <p:sldId id="2783" r:id="rId33"/>
    <p:sldId id="1382" r:id="rId34"/>
    <p:sldId id="1422" r:id="rId35"/>
    <p:sldId id="1488" r:id="rId36"/>
    <p:sldId id="2863" r:id="rId37"/>
    <p:sldId id="2864" r:id="rId38"/>
    <p:sldId id="1449" r:id="rId39"/>
    <p:sldId id="1448" r:id="rId40"/>
    <p:sldId id="2865" r:id="rId41"/>
    <p:sldId id="2802" r:id="rId42"/>
    <p:sldId id="2797" r:id="rId43"/>
    <p:sldId id="2798" r:id="rId44"/>
    <p:sldId id="2866" r:id="rId45"/>
    <p:sldId id="1438" r:id="rId46"/>
    <p:sldId id="2867" r:id="rId47"/>
    <p:sldId id="2805" r:id="rId48"/>
    <p:sldId id="1406" r:id="rId49"/>
    <p:sldId id="1491" r:id="rId50"/>
    <p:sldId id="2811" r:id="rId51"/>
    <p:sldId id="2813" r:id="rId52"/>
    <p:sldId id="2814" r:id="rId53"/>
    <p:sldId id="2868" r:id="rId54"/>
    <p:sldId id="2822" r:id="rId55"/>
    <p:sldId id="2633" r:id="rId56"/>
    <p:sldId id="2844" r:id="rId57"/>
    <p:sldId id="2845" r:id="rId58"/>
    <p:sldId id="2846" r:id="rId59"/>
    <p:sldId id="2847" r:id="rId60"/>
    <p:sldId id="2878" r:id="rId61"/>
    <p:sldId id="2280" r:id="rId62"/>
    <p:sldId id="2879" r:id="rId63"/>
    <p:sldId id="2233" r:id="rId64"/>
    <p:sldId id="2237" r:id="rId65"/>
    <p:sldId id="2239" r:id="rId66"/>
    <p:sldId id="2880" r:id="rId67"/>
    <p:sldId id="2366" r:id="rId68"/>
    <p:sldId id="2387" r:id="rId69"/>
    <p:sldId id="2364" r:id="rId70"/>
    <p:sldId id="2881" r:id="rId71"/>
    <p:sldId id="2262" r:id="rId72"/>
    <p:sldId id="2882" r:id="rId73"/>
    <p:sldId id="2347" r:id="rId74"/>
    <p:sldId id="2340" r:id="rId75"/>
    <p:sldId id="2884" r:id="rId76"/>
    <p:sldId id="2414" r:id="rId77"/>
    <p:sldId id="367" r:id="rId78"/>
    <p:sldId id="369" r:id="rId79"/>
    <p:sldId id="372" r:id="rId80"/>
    <p:sldId id="373" r:id="rId81"/>
    <p:sldId id="1370" r:id="rId82"/>
    <p:sldId id="2380" r:id="rId83"/>
    <p:sldId id="2377" r:id="rId84"/>
    <p:sldId id="2403" r:id="rId85"/>
    <p:sldId id="1380" r:id="rId86"/>
    <p:sldId id="2407" r:id="rId87"/>
    <p:sldId id="2408" r:id="rId88"/>
    <p:sldId id="2411" r:id="rId89"/>
    <p:sldId id="1435" r:id="rId90"/>
    <p:sldId id="2646" r:id="rId91"/>
    <p:sldId id="2885" r:id="rId92"/>
    <p:sldId id="2247" r:id="rId93"/>
    <p:sldId id="2250" r:id="rId94"/>
    <p:sldId id="2261" r:id="rId95"/>
    <p:sldId id="2415" r:id="rId96"/>
    <p:sldId id="2886" r:id="rId97"/>
    <p:sldId id="2887" r:id="rId98"/>
    <p:sldId id="2418" r:id="rId99"/>
    <p:sldId id="2573" r:id="rId100"/>
    <p:sldId id="2888" r:id="rId101"/>
    <p:sldId id="2581" r:id="rId102"/>
    <p:sldId id="2582" r:id="rId103"/>
    <p:sldId id="2583" r:id="rId104"/>
    <p:sldId id="2626" r:id="rId105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3FEFF"/>
    <a:srgbClr val="941100"/>
    <a:srgbClr val="212121"/>
    <a:srgbClr val="005493"/>
    <a:srgbClr val="FF2F92"/>
    <a:srgbClr val="9437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30" autoAdjust="0"/>
    <p:restoredTop sz="87583" autoAdjust="0"/>
  </p:normalViewPr>
  <p:slideViewPr>
    <p:cSldViewPr>
      <p:cViewPr varScale="1">
        <p:scale>
          <a:sx n="128" d="100"/>
          <a:sy n="128" d="100"/>
        </p:scale>
        <p:origin x="176" y="32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presProps" Target="pres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viewProps" Target="view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2023/12/26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，直接分支指令以标签对应的地址作为 跳转目标，又进一步分为无条件分支指令</a:t>
            </a:r>
            <a:r>
              <a:rPr kumimoji="1" lang="en-US" altLang="zh-CN" dirty="0"/>
              <a:t>b</a:t>
            </a:r>
            <a:r>
              <a:rPr kumimoji="1" lang="zh-CN" altLang="en-US" dirty="0"/>
              <a:t>和条件分支指令 </a:t>
            </a:r>
            <a:r>
              <a:rPr kumimoji="1" lang="en-US" altLang="zh-CN" dirty="0" err="1"/>
              <a:t>bcond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cond</a:t>
            </a:r>
            <a:r>
              <a:rPr kumimoji="1" lang="en-US" altLang="zh-CN" dirty="0"/>
              <a:t> </a:t>
            </a:r>
            <a:r>
              <a:rPr kumimoji="1" lang="zh-CN" altLang="en-US" dirty="0"/>
              <a:t>代表具体的条件，例如</a:t>
            </a:r>
            <a:r>
              <a:rPr kumimoji="1" lang="en-US" altLang="zh-CN" dirty="0" err="1"/>
              <a:t>beq</a:t>
            </a:r>
            <a:r>
              <a:rPr kumimoji="1" lang="zh-CN" altLang="en-US" dirty="0"/>
              <a:t>，具体参见表</a:t>
            </a:r>
            <a:r>
              <a:rPr kumimoji="1" lang="en-US" altLang="zh-CN" dirty="0"/>
              <a:t>3.3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325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3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4ABF6A64-66F8-4112-8212-F0CC6BDB01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CBBFC5F-14E6-4200-86A5-2A7B7561F876}" type="slidenum">
              <a:rPr lang="zh-CN" altLang="en-US" smtClean="0"/>
              <a:pPr>
                <a:spcBef>
                  <a:spcPct val="0"/>
                </a:spcBef>
              </a:pPr>
              <a:t>16</a:t>
            </a:fld>
            <a:endParaRPr lang="zh-CN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562F482B-E4C2-4A46-9D3B-BA9D386EA4D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268C1E3A-1B2E-4DD9-AACA-9C0F5A0CA2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71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6720634F-55EF-4699-9505-1751126EF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34F9CC-6E80-4B5C-84B7-9447B89C1EB5}" type="slidenum">
              <a:rPr lang="zh-CN" altLang="en-US" smtClean="0"/>
              <a:pPr>
                <a:spcBef>
                  <a:spcPct val="0"/>
                </a:spcBef>
              </a:pPr>
              <a:t>17</a:t>
            </a:fld>
            <a:endParaRPr lang="zh-CN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41743E1D-3B30-4E55-AE6B-C3D35CD8DCC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C727DBFD-3ECD-4F5B-8C8A-DBB4665AEE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err="1"/>
              <a:t>br</a:t>
            </a:r>
            <a:r>
              <a:rPr lang="zh-CN" altLang="en-US" dirty="0"/>
              <a:t> </a:t>
            </a:r>
            <a:r>
              <a:rPr lang="en-US" altLang="zh-CN" dirty="0"/>
              <a:t>x30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403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</a:t>
            </a:r>
            <a:r>
              <a:rPr kumimoji="1" lang="en-US" altLang="zh-CN" dirty="0"/>
              <a:t>OS</a:t>
            </a:r>
            <a:r>
              <a:rPr kumimoji="1" lang="zh-CN" altLang="en-US" dirty="0"/>
              <a:t>处理完异常后不一定返回：例如：杀死，收到别人的网络包，时间到了切换别的程序执行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06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每个页表项占用 </a:t>
            </a:r>
            <a:r>
              <a:rPr kumimoji="1" lang="en-US" altLang="zh-CN" dirty="0"/>
              <a:t>8 </a:t>
            </a:r>
            <a:r>
              <a:rPr kumimoji="1" lang="zh-CN" altLang="en-US" dirty="0"/>
              <a:t>个字节（</a:t>
            </a:r>
            <a:r>
              <a:rPr kumimoji="1" lang="en-US" altLang="zh-CN" dirty="0"/>
              <a:t>64 </a:t>
            </a:r>
            <a:r>
              <a:rPr kumimoji="1" lang="zh-CN" altLang="en-US" dirty="0"/>
              <a:t>位），其中既包括物理页号（</a:t>
            </a:r>
            <a:r>
              <a:rPr kumimoji="1" lang="en-US" altLang="zh-CN" dirty="0"/>
              <a:t>PFN</a:t>
            </a:r>
            <a:r>
              <a:rPr kumimoji="1" lang="zh-CN" altLang="en-US" dirty="0"/>
              <a:t>），也包括描述页面属性的位。</a:t>
            </a:r>
            <a:r>
              <a:rPr kumimoji="1" lang="en-US" altLang="zh-CN" dirty="0"/>
              <a:t>3 </a:t>
            </a:r>
            <a:r>
              <a:rPr kumimoji="1" lang="zh-CN" altLang="en-US" dirty="0"/>
              <a:t>级页表项（最后一级页表项）中的 </a:t>
            </a:r>
            <a:r>
              <a:rPr kumimoji="1" lang="en-US" altLang="zh-CN" dirty="0"/>
              <a:t>PFN </a:t>
            </a:r>
            <a:r>
              <a:rPr kumimoji="1" lang="zh-CN" altLang="en-US" dirty="0"/>
              <a:t>即表示指 向的 </a:t>
            </a:r>
            <a:r>
              <a:rPr kumimoji="1" lang="en-US" altLang="zh-CN" dirty="0"/>
              <a:t>4KB </a:t>
            </a:r>
            <a:r>
              <a:rPr kumimoji="1" lang="zh-CN" altLang="en-US" dirty="0"/>
              <a:t>物理页，这样的页表项称为页描述符（</a:t>
            </a:r>
            <a:r>
              <a:rPr kumimoji="1" lang="en-US" altLang="zh-CN" dirty="0"/>
              <a:t>Page Descriptor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DBM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854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 </a:t>
            </a:r>
            <a:r>
              <a:rPr kumimoji="1" lang="zh-CN" altLang="en-US" dirty="0"/>
              <a:t>级、</a:t>
            </a:r>
            <a:r>
              <a:rPr kumimoji="1" lang="en-US" altLang="zh-CN" dirty="0"/>
              <a:t>1 </a:t>
            </a:r>
            <a:r>
              <a:rPr kumimoji="1" lang="zh-CN" altLang="en-US" dirty="0"/>
              <a:t>级、</a:t>
            </a:r>
            <a:r>
              <a:rPr kumimoji="1" lang="en-US" altLang="zh-CN" dirty="0"/>
              <a:t>2 </a:t>
            </a:r>
            <a:r>
              <a:rPr kumimoji="1" lang="zh-CN" altLang="en-US" dirty="0"/>
              <a:t>级页表项中的 </a:t>
            </a:r>
            <a:r>
              <a:rPr kumimoji="1" lang="en-US" altLang="zh-CN" dirty="0"/>
              <a:t>PFN </a:t>
            </a:r>
            <a:r>
              <a:rPr kumimoji="1" lang="zh-CN" altLang="en-US" dirty="0"/>
              <a:t>通常指向下一级页表页，这样的页表项称为表描述 符（</a:t>
            </a:r>
            <a:r>
              <a:rPr kumimoji="1" lang="en-US" altLang="zh-CN" dirty="0"/>
              <a:t>Table Descriptor</a:t>
            </a:r>
            <a:r>
              <a:rPr kumimoji="1"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65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多级页表中并非只有最后一级的页表项能够指 向物理页，中间级的页表项也能够直接指向物理页，而不是只能指向下一级页 表页。当中间级的页表项直接指向物理页时，其指向的会是大页，顾名思义， 会比下一级页表项指向的物理页大小更大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106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4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95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物理地址与虚拟地址转化很方便（顶级页表页，需要其物理地址填入</a:t>
            </a:r>
            <a:r>
              <a:rPr kumimoji="1" lang="en-US" altLang="zh-CN" dirty="0"/>
              <a:t>TTBR</a:t>
            </a:r>
            <a:r>
              <a:rPr kumimoji="1" lang="zh-CN" altLang="en-US" dirty="0"/>
              <a:t>中；在填写页表项时，又需要使用其虚拟地址）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85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VMA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546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（外部碎片能避免吗？）</a:t>
            </a: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00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合适的大小是 </a:t>
            </a:r>
            <a:r>
              <a:rPr kumimoji="1" lang="en-US" altLang="zh-CN" dirty="0"/>
              <a:t>16</a:t>
            </a:r>
            <a:r>
              <a:rPr kumimoji="1" lang="en" altLang="zh-CN" dirty="0"/>
              <a:t>K</a:t>
            </a:r>
            <a:r>
              <a:rPr kumimoji="1" lang="zh-CN" altLang="en" dirty="0"/>
              <a:t>，</a:t>
            </a:r>
            <a:r>
              <a:rPr kumimoji="1" lang="zh-CN" altLang="en-US" dirty="0"/>
              <a:t>因此首先查找第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条（</a:t>
            </a:r>
            <a:r>
              <a:rPr kumimoji="1" lang="en-US" altLang="zh-CN" dirty="0"/>
              <a:t>2</a:t>
            </a:r>
            <a:r>
              <a:rPr kumimoji="1" lang="en-US" altLang="zh-CN" baseline="30000" dirty="0"/>
              <a:t>2</a:t>
            </a:r>
            <a:r>
              <a:rPr kumimoji="1" lang="zh-CN" altLang="en-US" dirty="0"/>
              <a:t>）空闲链表，如果链表不为空， 则可以直接从链表头取出空闲块进行分配。但是，在这个例子中，该链表为空， 分配器就会依次向存储更大块的链表去查找。由于第 </a:t>
            </a:r>
            <a:r>
              <a:rPr kumimoji="1" lang="en-US" altLang="zh-CN" dirty="0"/>
              <a:t>3 </a:t>
            </a:r>
            <a:r>
              <a:rPr kumimoji="1" lang="zh-CN" altLang="en-US" dirty="0"/>
              <a:t>条链表不为空，分配器就从该链表头取出空闲块（</a:t>
            </a:r>
            <a:r>
              <a:rPr kumimoji="1" lang="en-US" altLang="zh-CN" dirty="0"/>
              <a:t>32</a:t>
            </a:r>
            <a:r>
              <a:rPr kumimoji="1" lang="en" altLang="zh-CN" dirty="0"/>
              <a:t>K</a:t>
            </a:r>
            <a:r>
              <a:rPr kumimoji="1" lang="zh-CN" altLang="en" dirty="0"/>
              <a:t>）</a:t>
            </a:r>
            <a:r>
              <a:rPr kumimoji="1" lang="zh-CN" altLang="en-US" dirty="0"/>
              <a:t>进行分裂操作，从而获得两个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大小的 块，将其中一个用于服务请求（这里不再需要继续向下分裂），另一个依然作 为空闲块插入到第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条链表中。若再接收到一个大小为 </a:t>
            </a:r>
            <a:r>
              <a:rPr kumimoji="1" lang="en-US" altLang="zh-CN" dirty="0"/>
              <a:t>8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 器则会直接从第 </a:t>
            </a:r>
            <a:r>
              <a:rPr kumimoji="1" lang="en-US" altLang="zh-CN" dirty="0"/>
              <a:t>1 </a:t>
            </a:r>
            <a:r>
              <a:rPr kumimoji="1" lang="zh-CN" altLang="en-US" dirty="0"/>
              <a:t>条链表中取出空闲块服务请求。之后，继续接收到一个大小 为 </a:t>
            </a:r>
            <a:r>
              <a:rPr kumimoji="1" lang="en-US" altLang="zh-CN" dirty="0"/>
              <a:t>4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的分配请求，分配器则会取出第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条链表中大小为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的空闲块进行 连续分裂，从而服务请求。读者可以思考并画出此时空闲链表数组的内容。释 放块的过程与分配块的过程相反，分配器首先找到被释放的块的伙伴块，如果 伙伴块处于非空闲状态，则将被释放的块直接插入对应大小的空闲链表中，即 完成释放；如果伙伴块处于空闲状态，则将它们两个块进行合并，当成一个完整的块释放，并重复该过程。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97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CN" dirty="0"/>
              <a:t>slot</a:t>
            </a:r>
            <a:r>
              <a:rPr kumimoji="1" lang="zh-CN" altLang="en-US" dirty="0"/>
              <a:t>块大小通常是 </a:t>
            </a:r>
            <a:r>
              <a:rPr kumimoji="1" lang="en-US" altLang="zh-CN" dirty="0"/>
              <a:t>2^n </a:t>
            </a:r>
            <a:r>
              <a:rPr kumimoji="1" lang="zh-CN" altLang="en-US" dirty="0"/>
              <a:t>个字节（一般来说，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可以额外增加特殊大小如</a:t>
            </a:r>
            <a:r>
              <a:rPr kumimoji="1" lang="en-US" altLang="zh-CN" dirty="0"/>
              <a:t>198</a:t>
            </a:r>
            <a:r>
              <a:rPr kumimoji="1" lang="zh-CN" altLang="en-US" dirty="0"/>
              <a:t>字节从而减小内部碎片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18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71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比较直观的，比如低能耗，资源利用率，就不解释了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031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53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508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课程目标：学习操作系统，大家除了知道</a:t>
            </a:r>
            <a:r>
              <a:rPr kumimoji="1" lang="en-US" altLang="zh-CN" dirty="0"/>
              <a:t>OS</a:t>
            </a:r>
            <a:r>
              <a:rPr kumimoji="1" lang="zh-CN" altLang="en-US" dirty="0"/>
              <a:t>中有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、有</a:t>
            </a:r>
            <a:r>
              <a:rPr kumimoji="1" lang="en-US" altLang="zh-CN" dirty="0"/>
              <a:t>B</a:t>
            </a:r>
            <a:r>
              <a:rPr kumimoji="1" lang="zh-CN" altLang="en-US" dirty="0"/>
              <a:t>、有</a:t>
            </a:r>
            <a:r>
              <a:rPr kumimoji="1" lang="en-US" altLang="zh-CN" dirty="0"/>
              <a:t>C</a:t>
            </a:r>
            <a:r>
              <a:rPr kumimoji="1" lang="zh-CN" altLang="en-US" dirty="0"/>
              <a:t>之外，还需要有全貌地理解，在脑子里形成图，要多思考、硬件和软件之间的关系，多问问自己，硬件（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、内存、后面的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）和软件（</a:t>
            </a:r>
            <a:r>
              <a:rPr kumimoji="1" lang="en-US" altLang="zh-CN" dirty="0"/>
              <a:t>OS</a:t>
            </a:r>
            <a:r>
              <a:rPr kumimoji="1" lang="zh-CN" altLang="en-US" dirty="0"/>
              <a:t>、应用）之间是什么关系、是怎么彼此打配合的。学习操作系统基础不能离开体系结构、离开硬件，否则就是纸上谈兵。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818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53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原理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就是调度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次时，每个任务被调度次数的期望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该任务的份额</a:t>
            </a:r>
            <a:endParaRPr lang="en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= random(0, T)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= 0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foreach(task in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task_list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+=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task.ticket</a:t>
            </a:r>
            <a:endParaRPr lang="en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(R &lt; sum) {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schedule()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806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select client with minimum pass value */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=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remove_queue_min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(q);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use resource for quantum */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schedule(task);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compute next pass using stride */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task-&gt;pass += task-&gt;stride;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insert_queue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(q, current);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839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0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096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52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“文件夹”大小与文件无关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文件夹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个小文件</a:t>
            </a:r>
            <a:br>
              <a:rPr kumimoji="1" lang="en-US" altLang="zh-CN" dirty="0"/>
            </a:br>
            <a:r>
              <a:rPr kumimoji="1" lang="zh-CN" altLang="en-US" dirty="0"/>
              <a:t>文件夹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个大电影</a:t>
            </a:r>
            <a:br>
              <a:rPr kumimoji="1" lang="en-US" altLang="zh-CN" dirty="0"/>
            </a:br>
            <a:r>
              <a:rPr kumimoji="1" lang="zh-CN" altLang="en-US" dirty="0"/>
              <a:t>哪个大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823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12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数据可能被破坏</a:t>
            </a:r>
            <a:endParaRPr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9076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Jcmt</a:t>
            </a:r>
            <a:r>
              <a:rPr kumimoji="1" lang="zh-CN" altLang="en-US" dirty="0"/>
              <a:t>确保</a:t>
            </a:r>
            <a:r>
              <a:rPr kumimoji="1" lang="en-US" altLang="zh-CN" dirty="0"/>
              <a:t>J</a:t>
            </a:r>
            <a:r>
              <a:rPr kumimoji="1" lang="zh-CN" altLang="en-US" dirty="0"/>
              <a:t>元数据 是完整地写进去了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第二个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保证元数据日志写完了，再更新元数据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04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FB98C992-4B62-406B-A261-F29CD0517A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F6B21AF5-D80B-48A9-A3A6-7652D214D4A2}" type="slidenum">
              <a:rPr lang="zh-CN" altLang="en-US" sz="1200" b="0" smtClean="0">
                <a:latin typeface="Times New Roman" panose="02020603050405020304" pitchFamily="18" charset="0"/>
              </a:rPr>
              <a:pPr/>
              <a:t>7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34B8ED6-0B83-4C66-AD0B-31204E7C2F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1A0ED4FC-F465-4A5C-AECB-DAA253044E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33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53082580-61B5-48D7-86D8-956387CB68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980443A4-89C2-4DBC-A318-5BF12F36DFFC}" type="slidenum">
              <a:rPr lang="zh-CN" altLang="en-US" sz="1200" b="0" smtClean="0">
                <a:latin typeface="Times New Roman" panose="02020603050405020304" pitchFamily="18" charset="0"/>
              </a:rPr>
              <a:pPr/>
              <a:t>8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2D8694D-B886-4B50-91D1-354C419B1C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F462B7F1-FB14-485F-90A4-EF45CAE9B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加减法不区分</a:t>
            </a:r>
            <a:r>
              <a:rPr lang="en-US" altLang="zh-CN" dirty="0"/>
              <a:t>signed</a:t>
            </a:r>
            <a:r>
              <a:rPr lang="zh-CN" altLang="en-US" dirty="0"/>
              <a:t>、</a:t>
            </a:r>
            <a:r>
              <a:rPr lang="en-US" altLang="zh-CN" dirty="0"/>
              <a:t>unsigned</a:t>
            </a:r>
          </a:p>
          <a:p>
            <a:pPr eaLnBrk="1" hangingPunct="1"/>
            <a:r>
              <a:rPr lang="zh-CN" altLang="en-US" dirty="0"/>
              <a:t>乘除法区分。留个大家课后思考。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C6D93-DE40-459A-9E42-B78DF1F30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45B2FC53-03C8-4935-A6FF-631753C99E1A}" type="slidenum">
              <a:rPr lang="zh-CN" altLang="en-US" sz="1200" b="0" smtClean="0">
                <a:latin typeface="Times New Roman" panose="02020603050405020304" pitchFamily="18" charset="0"/>
              </a:rPr>
              <a:pPr/>
              <a:t>9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740E4E2-32F7-4E92-9935-FB368D239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882C80C-9EE9-49F1-A976-A4947B392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52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C6D93-DE40-459A-9E42-B78DF1F30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45B2FC53-03C8-4935-A6FF-631753C99E1A}" type="slidenum">
              <a:rPr lang="zh-CN" altLang="en-US" sz="1200" b="0" smtClean="0">
                <a:latin typeface="Times New Roman" panose="02020603050405020304" pitchFamily="18" charset="0"/>
              </a:rPr>
              <a:pPr/>
              <a:t>10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740E4E2-32F7-4E92-9935-FB368D239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882C80C-9EE9-49F1-A976-A4947B392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73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8FC6D93-DE40-459A-9E42-B78DF1F30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45B2FC53-03C8-4935-A6FF-631753C99E1A}" type="slidenum">
              <a:rPr lang="zh-CN" altLang="en-US" sz="1200" b="0" smtClean="0">
                <a:latin typeface="Times New Roman" panose="02020603050405020304" pitchFamily="18" charset="0"/>
              </a:rPr>
              <a:pPr/>
              <a:t>11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740E4E2-32F7-4E92-9935-FB368D2393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882C80C-9EE9-49F1-A976-A4947B392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6A6DE8F0-A7B8-4F55-9410-4DD412B21F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F1339DF6-80D5-4124-8EF6-9F5339C6C996}" type="slidenum">
              <a:rPr lang="zh-CN" altLang="en-US" sz="1200" b="0" smtClean="0">
                <a:latin typeface="Times New Roman" panose="02020603050405020304" pitchFamily="18" charset="0"/>
              </a:rPr>
              <a:pPr/>
              <a:t>12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7BE82D11-2877-4289-B6CA-987CEF149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1AB3C686-E92C-48F4-B446-772CB7342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3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35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4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2820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7994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8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hyperlink" Target="https://www.usenix.org/legacy/publications/library/proceedings/osdi/full_papers/waldspurger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操作系统课程回顾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0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AB059E4E-25E4-4EEF-A618-DE792DFBA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移位指令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84978" name="Group 242">
            <a:extLst>
              <a:ext uri="{FF2B5EF4-FFF2-40B4-BE49-F238E27FC236}">
                <a16:creationId xmlns:a16="http://schemas.microsoft.com/office/drawing/2014/main" id="{D4675BE1-7489-4141-BECF-CEBCB9EDB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229598" cy="2158835"/>
        </p:xfrm>
        <a:graphic>
          <a:graphicData uri="http://schemas.openxmlformats.org/drawingml/2006/table">
            <a:tbl>
              <a:tblPr/>
              <a:tblGrid>
                <a:gridCol w="249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7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&lt;&lt;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Logical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left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&gt;&gt;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Logical right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asr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&gt;&gt;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Arithmetic right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ror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&gt;&gt;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Rotate right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674" name="灯片编号占位符 5">
            <a:extLst>
              <a:ext uri="{FF2B5EF4-FFF2-40B4-BE49-F238E27FC236}">
                <a16:creationId xmlns:a16="http://schemas.microsoft.com/office/drawing/2014/main" id="{26E89366-0C4E-40C5-9AEA-E814F101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20CAFD-AB10-495A-904B-03FC0CA380DB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2517995-0E47-538F-8E34-4661B7E06EFC}"/>
              </a:ext>
            </a:extLst>
          </p:cNvPr>
          <p:cNvSpPr txBox="1"/>
          <p:nvPr/>
        </p:nvSpPr>
        <p:spPr>
          <a:xfrm>
            <a:off x="440778" y="4088052"/>
            <a:ext cx="1079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最高位按照符号扩展</a:t>
            </a:r>
          </a:p>
        </p:txBody>
      </p:sp>
      <p:cxnSp>
        <p:nvCxnSpPr>
          <p:cNvPr id="63" name="直接箭头连接符 1103">
            <a:extLst>
              <a:ext uri="{FF2B5EF4-FFF2-40B4-BE49-F238E27FC236}">
                <a16:creationId xmlns:a16="http://schemas.microsoft.com/office/drawing/2014/main" id="{BB4A138B-9C81-975A-DA50-E79521BAC023}"/>
              </a:ext>
            </a:extLst>
          </p:cNvPr>
          <p:cNvCxnSpPr>
            <a:cxnSpLocks/>
            <a:stCxn id="28687" idx="3"/>
            <a:endCxn id="28687" idx="1"/>
          </p:cNvCxnSpPr>
          <p:nvPr/>
        </p:nvCxnSpPr>
        <p:spPr>
          <a:xfrm flipH="1">
            <a:off x="6175847" y="4429168"/>
            <a:ext cx="1743036" cy="12700"/>
          </a:xfrm>
          <a:prstGeom prst="bentConnector5">
            <a:avLst>
              <a:gd name="adj1" fmla="val -13115"/>
              <a:gd name="adj2" fmla="val -5167134"/>
              <a:gd name="adj3" fmla="val 1131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2" name="椭圆 28671">
            <a:extLst>
              <a:ext uri="{FF2B5EF4-FFF2-40B4-BE49-F238E27FC236}">
                <a16:creationId xmlns:a16="http://schemas.microsoft.com/office/drawing/2014/main" id="{72E65ED5-8798-3968-4607-392BFF818F8B}"/>
              </a:ext>
            </a:extLst>
          </p:cNvPr>
          <p:cNvSpPr/>
          <p:nvPr/>
        </p:nvSpPr>
        <p:spPr>
          <a:xfrm>
            <a:off x="3879077" y="4050522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673" name="直接连接符 1113">
            <a:extLst>
              <a:ext uri="{FF2B5EF4-FFF2-40B4-BE49-F238E27FC236}">
                <a16:creationId xmlns:a16="http://schemas.microsoft.com/office/drawing/2014/main" id="{1F5950E4-88C7-65F1-92FA-E0557F6D361E}"/>
              </a:ext>
            </a:extLst>
          </p:cNvPr>
          <p:cNvCxnSpPr>
            <a:cxnSpLocks/>
            <a:stCxn id="28672" idx="2"/>
            <a:endCxn id="28677" idx="2"/>
          </p:cNvCxnSpPr>
          <p:nvPr/>
        </p:nvCxnSpPr>
        <p:spPr>
          <a:xfrm flipH="1">
            <a:off x="3864269" y="4095016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76" name="直接连接符 1114">
            <a:extLst>
              <a:ext uri="{FF2B5EF4-FFF2-40B4-BE49-F238E27FC236}">
                <a16:creationId xmlns:a16="http://schemas.microsoft.com/office/drawing/2014/main" id="{0348B6BC-DEB1-0380-3EA8-99A917B4D610}"/>
              </a:ext>
            </a:extLst>
          </p:cNvPr>
          <p:cNvCxnSpPr>
            <a:cxnSpLocks/>
            <a:stCxn id="28672" idx="6"/>
            <a:endCxn id="28677" idx="6"/>
          </p:cNvCxnSpPr>
          <p:nvPr/>
        </p:nvCxnSpPr>
        <p:spPr>
          <a:xfrm flipH="1">
            <a:off x="4211782" y="4095016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677" name="椭圆 28676">
            <a:extLst>
              <a:ext uri="{FF2B5EF4-FFF2-40B4-BE49-F238E27FC236}">
                <a16:creationId xmlns:a16="http://schemas.microsoft.com/office/drawing/2014/main" id="{7C3BF027-8280-ECCD-5B72-01039C813274}"/>
              </a:ext>
            </a:extLst>
          </p:cNvPr>
          <p:cNvSpPr/>
          <p:nvPr/>
        </p:nvSpPr>
        <p:spPr>
          <a:xfrm>
            <a:off x="3864269" y="4559815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78" name="椭圆 28677">
            <a:extLst>
              <a:ext uri="{FF2B5EF4-FFF2-40B4-BE49-F238E27FC236}">
                <a16:creationId xmlns:a16="http://schemas.microsoft.com/office/drawing/2014/main" id="{24C73DA8-5013-0249-F46D-F8423CF495B8}"/>
              </a:ext>
            </a:extLst>
          </p:cNvPr>
          <p:cNvSpPr/>
          <p:nvPr/>
        </p:nvSpPr>
        <p:spPr>
          <a:xfrm>
            <a:off x="3879077" y="4001114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679" name="直接连接符 1117">
            <a:extLst>
              <a:ext uri="{FF2B5EF4-FFF2-40B4-BE49-F238E27FC236}">
                <a16:creationId xmlns:a16="http://schemas.microsoft.com/office/drawing/2014/main" id="{14474A70-5306-516B-C5B7-2BA54F298094}"/>
              </a:ext>
            </a:extLst>
          </p:cNvPr>
          <p:cNvCxnSpPr>
            <a:stCxn id="28678" idx="2"/>
            <a:endCxn id="28672" idx="2"/>
          </p:cNvCxnSpPr>
          <p:nvPr/>
        </p:nvCxnSpPr>
        <p:spPr>
          <a:xfrm>
            <a:off x="3879077" y="4045608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0" name="直接连接符 1118">
            <a:extLst>
              <a:ext uri="{FF2B5EF4-FFF2-40B4-BE49-F238E27FC236}">
                <a16:creationId xmlns:a16="http://schemas.microsoft.com/office/drawing/2014/main" id="{C7911FBB-1A91-CE97-562B-69CADF39B702}"/>
              </a:ext>
            </a:extLst>
          </p:cNvPr>
          <p:cNvCxnSpPr>
            <a:stCxn id="28678" idx="6"/>
            <a:endCxn id="28672" idx="6"/>
          </p:cNvCxnSpPr>
          <p:nvPr/>
        </p:nvCxnSpPr>
        <p:spPr>
          <a:xfrm>
            <a:off x="4226590" y="4045608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1" name="直接连接符 1119">
            <a:extLst>
              <a:ext uri="{FF2B5EF4-FFF2-40B4-BE49-F238E27FC236}">
                <a16:creationId xmlns:a16="http://schemas.microsoft.com/office/drawing/2014/main" id="{024A12FC-4783-B4EB-31EC-465ED3ED8AAD}"/>
              </a:ext>
            </a:extLst>
          </p:cNvPr>
          <p:cNvCxnSpPr>
            <a:stCxn id="28672" idx="3"/>
            <a:endCxn id="28677" idx="3"/>
          </p:cNvCxnSpPr>
          <p:nvPr/>
        </p:nvCxnSpPr>
        <p:spPr>
          <a:xfrm flipH="1">
            <a:off x="3915161" y="4126478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2" name="直接连接符 1120">
            <a:extLst>
              <a:ext uri="{FF2B5EF4-FFF2-40B4-BE49-F238E27FC236}">
                <a16:creationId xmlns:a16="http://schemas.microsoft.com/office/drawing/2014/main" id="{E391E456-B98F-A595-FBBA-41AAFDDD91DB}"/>
              </a:ext>
            </a:extLst>
          </p:cNvPr>
          <p:cNvCxnSpPr>
            <a:cxnSpLocks/>
            <a:stCxn id="28672" idx="4"/>
            <a:endCxn id="28677" idx="4"/>
          </p:cNvCxnSpPr>
          <p:nvPr/>
        </p:nvCxnSpPr>
        <p:spPr>
          <a:xfrm flipH="1">
            <a:off x="4038026" y="4139510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3" name="直接连接符 1121">
            <a:extLst>
              <a:ext uri="{FF2B5EF4-FFF2-40B4-BE49-F238E27FC236}">
                <a16:creationId xmlns:a16="http://schemas.microsoft.com/office/drawing/2014/main" id="{598EFDB8-F744-C7CE-5774-A2B347BE0417}"/>
              </a:ext>
            </a:extLst>
          </p:cNvPr>
          <p:cNvCxnSpPr>
            <a:stCxn id="28672" idx="5"/>
            <a:endCxn id="28677" idx="5"/>
          </p:cNvCxnSpPr>
          <p:nvPr/>
        </p:nvCxnSpPr>
        <p:spPr>
          <a:xfrm flipH="1">
            <a:off x="4160890" y="4126478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4" name="矩形 28683">
            <a:extLst>
              <a:ext uri="{FF2B5EF4-FFF2-40B4-BE49-F238E27FC236}">
                <a16:creationId xmlns:a16="http://schemas.microsoft.com/office/drawing/2014/main" id="{4A3C8FB1-95CD-C68B-12BD-8AD053D1AE98}"/>
              </a:ext>
            </a:extLst>
          </p:cNvPr>
          <p:cNvSpPr/>
          <p:nvPr/>
        </p:nvSpPr>
        <p:spPr>
          <a:xfrm>
            <a:off x="1745923" y="4030624"/>
            <a:ext cx="1743036" cy="59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       寄存器</a:t>
            </a:r>
          </a:p>
        </p:txBody>
      </p:sp>
      <p:sp>
        <p:nvSpPr>
          <p:cNvPr id="28685" name="文本框 28684">
            <a:extLst>
              <a:ext uri="{FF2B5EF4-FFF2-40B4-BE49-F238E27FC236}">
                <a16:creationId xmlns:a16="http://schemas.microsoft.com/office/drawing/2014/main" id="{F4226DBF-8F0E-A5E6-483D-6DB7E729C8BD}"/>
              </a:ext>
            </a:extLst>
          </p:cNvPr>
          <p:cNvSpPr txBox="1"/>
          <p:nvPr/>
        </p:nvSpPr>
        <p:spPr>
          <a:xfrm>
            <a:off x="3219959" y="4606634"/>
            <a:ext cx="317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8686" name="文本框 28685">
            <a:extLst>
              <a:ext uri="{FF2B5EF4-FFF2-40B4-BE49-F238E27FC236}">
                <a16:creationId xmlns:a16="http://schemas.microsoft.com/office/drawing/2014/main" id="{F1836E35-5667-4856-7DD1-AD28145771D1}"/>
              </a:ext>
            </a:extLst>
          </p:cNvPr>
          <p:cNvSpPr txBox="1"/>
          <p:nvPr/>
        </p:nvSpPr>
        <p:spPr>
          <a:xfrm>
            <a:off x="1694342" y="4615057"/>
            <a:ext cx="39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63</a:t>
            </a:r>
            <a:endParaRPr lang="zh-CN" altLang="en-US" sz="1400" dirty="0"/>
          </a:p>
        </p:txBody>
      </p:sp>
      <p:sp>
        <p:nvSpPr>
          <p:cNvPr id="28687" name="矩形 28686">
            <a:extLst>
              <a:ext uri="{FF2B5EF4-FFF2-40B4-BE49-F238E27FC236}">
                <a16:creationId xmlns:a16="http://schemas.microsoft.com/office/drawing/2014/main" id="{EE74F0D8-AA64-037B-2404-5E48C53982B9}"/>
              </a:ext>
            </a:extLst>
          </p:cNvPr>
          <p:cNvSpPr/>
          <p:nvPr/>
        </p:nvSpPr>
        <p:spPr>
          <a:xfrm>
            <a:off x="6175847" y="4130653"/>
            <a:ext cx="1743036" cy="59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寄存器</a:t>
            </a:r>
          </a:p>
        </p:txBody>
      </p:sp>
      <p:sp>
        <p:nvSpPr>
          <p:cNvPr id="28688" name="文本框 28687">
            <a:extLst>
              <a:ext uri="{FF2B5EF4-FFF2-40B4-BE49-F238E27FC236}">
                <a16:creationId xmlns:a16="http://schemas.microsoft.com/office/drawing/2014/main" id="{423F956E-AB6E-F33D-B58B-AE4B41E2316E}"/>
              </a:ext>
            </a:extLst>
          </p:cNvPr>
          <p:cNvSpPr txBox="1"/>
          <p:nvPr/>
        </p:nvSpPr>
        <p:spPr>
          <a:xfrm>
            <a:off x="7691970" y="4740383"/>
            <a:ext cx="317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8689" name="文本框 28688">
            <a:extLst>
              <a:ext uri="{FF2B5EF4-FFF2-40B4-BE49-F238E27FC236}">
                <a16:creationId xmlns:a16="http://schemas.microsoft.com/office/drawing/2014/main" id="{BB5B54A0-E6D5-50D5-45E0-D509C900063F}"/>
              </a:ext>
            </a:extLst>
          </p:cNvPr>
          <p:cNvSpPr txBox="1"/>
          <p:nvPr/>
        </p:nvSpPr>
        <p:spPr>
          <a:xfrm>
            <a:off x="6083664" y="4727962"/>
            <a:ext cx="39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63</a:t>
            </a:r>
            <a:endParaRPr lang="zh-CN" altLang="en-US" sz="1400" dirty="0"/>
          </a:p>
        </p:txBody>
      </p:sp>
      <p:sp>
        <p:nvSpPr>
          <p:cNvPr id="28690" name="文本框 28689">
            <a:extLst>
              <a:ext uri="{FF2B5EF4-FFF2-40B4-BE49-F238E27FC236}">
                <a16:creationId xmlns:a16="http://schemas.microsoft.com/office/drawing/2014/main" id="{EBC6112F-5F95-3A3B-917F-906CAC5623DE}"/>
              </a:ext>
            </a:extLst>
          </p:cNvPr>
          <p:cNvSpPr txBox="1"/>
          <p:nvPr/>
        </p:nvSpPr>
        <p:spPr>
          <a:xfrm>
            <a:off x="1980529" y="4989185"/>
            <a:ext cx="1079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 </a:t>
            </a:r>
            <a:r>
              <a:rPr lang="en-US" altLang="zh-CN" sz="1400" dirty="0" err="1"/>
              <a:t>asr</a:t>
            </a:r>
            <a:endParaRPr lang="zh-CN" altLang="en-US" sz="1400" dirty="0"/>
          </a:p>
        </p:txBody>
      </p:sp>
      <p:sp>
        <p:nvSpPr>
          <p:cNvPr id="28691" name="文本框 28690">
            <a:extLst>
              <a:ext uri="{FF2B5EF4-FFF2-40B4-BE49-F238E27FC236}">
                <a16:creationId xmlns:a16="http://schemas.microsoft.com/office/drawing/2014/main" id="{4D1B270C-AA21-7C6C-9822-B0541514EFCB}"/>
              </a:ext>
            </a:extLst>
          </p:cNvPr>
          <p:cNvSpPr txBox="1"/>
          <p:nvPr/>
        </p:nvSpPr>
        <p:spPr>
          <a:xfrm>
            <a:off x="6480317" y="5011148"/>
            <a:ext cx="1079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ror</a:t>
            </a:r>
            <a:endParaRPr lang="zh-CN" altLang="en-US" sz="1400" dirty="0"/>
          </a:p>
        </p:txBody>
      </p:sp>
      <p:cxnSp>
        <p:nvCxnSpPr>
          <p:cNvPr id="28692" name="直接箭头连接符 1165">
            <a:extLst>
              <a:ext uri="{FF2B5EF4-FFF2-40B4-BE49-F238E27FC236}">
                <a16:creationId xmlns:a16="http://schemas.microsoft.com/office/drawing/2014/main" id="{F04F20BF-F500-4158-FB37-BBDCEF42BA78}"/>
              </a:ext>
            </a:extLst>
          </p:cNvPr>
          <p:cNvCxnSpPr>
            <a:stCxn id="28684" idx="3"/>
          </p:cNvCxnSpPr>
          <p:nvPr/>
        </p:nvCxnSpPr>
        <p:spPr>
          <a:xfrm flipV="1">
            <a:off x="3488959" y="4329138"/>
            <a:ext cx="3753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93" name="矩形 28692">
            <a:extLst>
              <a:ext uri="{FF2B5EF4-FFF2-40B4-BE49-F238E27FC236}">
                <a16:creationId xmlns:a16="http://schemas.microsoft.com/office/drawing/2014/main" id="{9768367F-2294-9784-F715-C05B60A854D1}"/>
              </a:ext>
            </a:extLst>
          </p:cNvPr>
          <p:cNvSpPr/>
          <p:nvPr/>
        </p:nvSpPr>
        <p:spPr>
          <a:xfrm>
            <a:off x="1954138" y="4023187"/>
            <a:ext cx="216341" cy="60685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694" name="直接连接符 1241">
            <a:extLst>
              <a:ext uri="{FF2B5EF4-FFF2-40B4-BE49-F238E27FC236}">
                <a16:creationId xmlns:a16="http://schemas.microsoft.com/office/drawing/2014/main" id="{6DA0AAFB-F730-6CCA-61CC-CEEDD041C93F}"/>
              </a:ext>
            </a:extLst>
          </p:cNvPr>
          <p:cNvCxnSpPr>
            <a:cxnSpLocks/>
          </p:cNvCxnSpPr>
          <p:nvPr/>
        </p:nvCxnSpPr>
        <p:spPr>
          <a:xfrm flipV="1">
            <a:off x="2053028" y="3634853"/>
            <a:ext cx="0" cy="410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95" name="直接连接符 1243">
            <a:extLst>
              <a:ext uri="{FF2B5EF4-FFF2-40B4-BE49-F238E27FC236}">
                <a16:creationId xmlns:a16="http://schemas.microsoft.com/office/drawing/2014/main" id="{3A5D8EBB-1BD0-235A-628B-164C238CA2AD}"/>
              </a:ext>
            </a:extLst>
          </p:cNvPr>
          <p:cNvCxnSpPr/>
          <p:nvPr/>
        </p:nvCxnSpPr>
        <p:spPr>
          <a:xfrm flipH="1">
            <a:off x="1854701" y="3625961"/>
            <a:ext cx="198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96" name="直接箭头连接符 1245">
            <a:extLst>
              <a:ext uri="{FF2B5EF4-FFF2-40B4-BE49-F238E27FC236}">
                <a16:creationId xmlns:a16="http://schemas.microsoft.com/office/drawing/2014/main" id="{865B87E4-33DE-CA74-B436-E92E41BAC179}"/>
              </a:ext>
            </a:extLst>
          </p:cNvPr>
          <p:cNvCxnSpPr>
            <a:cxnSpLocks/>
          </p:cNvCxnSpPr>
          <p:nvPr/>
        </p:nvCxnSpPr>
        <p:spPr>
          <a:xfrm>
            <a:off x="1851304" y="3634853"/>
            <a:ext cx="3397" cy="41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888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9C99B-3566-0F4E-BBD9-CFC5489C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Ordered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</a:t>
            </a:r>
            <a:r>
              <a:rPr kumimoji="1" lang="zh-CN" altLang="en-US" dirty="0"/>
              <a:t>：两次</a:t>
            </a:r>
            <a:r>
              <a:rPr kumimoji="1" lang="en-US" altLang="zh-CN" dirty="0"/>
              <a:t>Flush</a:t>
            </a:r>
            <a:r>
              <a:rPr kumimoji="1" lang="zh-CN" altLang="en-US" dirty="0"/>
              <a:t>保证顺序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60EE32-7129-A048-86C6-DD4C7F06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8FF710-C1A9-C44D-A3E3-1105DF38863F}"/>
              </a:ext>
            </a:extLst>
          </p:cNvPr>
          <p:cNvSpPr txBox="1"/>
          <p:nvPr/>
        </p:nvSpPr>
        <p:spPr>
          <a:xfrm>
            <a:off x="251520" y="260140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030A0"/>
                </a:solidFill>
              </a:rPr>
              <a:t>文件系统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D9F2E57-3389-7747-81F7-8C5B2CB17124}"/>
              </a:ext>
            </a:extLst>
          </p:cNvPr>
          <p:cNvCxnSpPr/>
          <p:nvPr/>
        </p:nvCxnSpPr>
        <p:spPr>
          <a:xfrm>
            <a:off x="611560" y="3330544"/>
            <a:ext cx="7776864" cy="0"/>
          </a:xfrm>
          <a:prstGeom prst="line">
            <a:avLst/>
          </a:prstGeom>
          <a:ln w="28575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118BAFB-4D25-AD49-B09B-E1B92EF8620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71600" y="4163862"/>
            <a:ext cx="7377913" cy="30778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E34529B-F1EF-274B-B169-62139A4D2EAE}"/>
              </a:ext>
            </a:extLst>
          </p:cNvPr>
          <p:cNvSpPr txBox="1"/>
          <p:nvPr/>
        </p:nvSpPr>
        <p:spPr>
          <a:xfrm>
            <a:off x="251520" y="3963807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030A0"/>
                </a:solidFill>
              </a:rPr>
              <a:t>磁盘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5923BA-5C10-9B4B-B2E1-C8FCB028FA71}"/>
              </a:ext>
            </a:extLst>
          </p:cNvPr>
          <p:cNvSpPr txBox="1"/>
          <p:nvPr/>
        </p:nvSpPr>
        <p:spPr>
          <a:xfrm>
            <a:off x="755576" y="465494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盘片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C30AAA-4138-0F40-BFCC-3E4C25B4D237}"/>
              </a:ext>
            </a:extLst>
          </p:cNvPr>
          <p:cNvSpPr txBox="1"/>
          <p:nvPr/>
        </p:nvSpPr>
        <p:spPr>
          <a:xfrm>
            <a:off x="766324" y="357792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缓存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F7DF72-FA21-2A47-8E8F-85031D0CE200}"/>
              </a:ext>
            </a:extLst>
          </p:cNvPr>
          <p:cNvSpPr/>
          <p:nvPr/>
        </p:nvSpPr>
        <p:spPr>
          <a:xfrm>
            <a:off x="2228833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D11511-192E-0941-9F91-5BF5393C3247}"/>
              </a:ext>
            </a:extLst>
          </p:cNvPr>
          <p:cNvSpPr/>
          <p:nvPr/>
        </p:nvSpPr>
        <p:spPr>
          <a:xfrm>
            <a:off x="2372849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9A1939-AED9-504B-AFD4-32D86E7F6BE7}"/>
              </a:ext>
            </a:extLst>
          </p:cNvPr>
          <p:cNvSpPr/>
          <p:nvPr/>
        </p:nvSpPr>
        <p:spPr>
          <a:xfrm>
            <a:off x="2516865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885656-F0B3-9A4D-BD3F-CDA2B7B55B94}"/>
              </a:ext>
            </a:extLst>
          </p:cNvPr>
          <p:cNvSpPr/>
          <p:nvPr/>
        </p:nvSpPr>
        <p:spPr>
          <a:xfrm>
            <a:off x="2660881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2B24D3-3DD7-0B4A-8226-2134F4F79BCD}"/>
              </a:ext>
            </a:extLst>
          </p:cNvPr>
          <p:cNvSpPr/>
          <p:nvPr/>
        </p:nvSpPr>
        <p:spPr>
          <a:xfrm>
            <a:off x="2804547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21F8D2-6AEC-FF48-ACE0-A6EDE66CD4B7}"/>
              </a:ext>
            </a:extLst>
          </p:cNvPr>
          <p:cNvSpPr/>
          <p:nvPr/>
        </p:nvSpPr>
        <p:spPr>
          <a:xfrm>
            <a:off x="2948563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E92D30-30FD-7F4A-BCA1-16ECCAFEB732}"/>
              </a:ext>
            </a:extLst>
          </p:cNvPr>
          <p:cNvSpPr/>
          <p:nvPr/>
        </p:nvSpPr>
        <p:spPr>
          <a:xfrm>
            <a:off x="3092579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D3ECF9-E4B9-0A48-A136-6F27DB793245}"/>
              </a:ext>
            </a:extLst>
          </p:cNvPr>
          <p:cNvSpPr/>
          <p:nvPr/>
        </p:nvSpPr>
        <p:spPr>
          <a:xfrm>
            <a:off x="3236595" y="4574462"/>
            <a:ext cx="144016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358544-A02B-5347-B2EA-003A0672AEE1}"/>
              </a:ext>
            </a:extLst>
          </p:cNvPr>
          <p:cNvSpPr/>
          <p:nvPr/>
        </p:nvSpPr>
        <p:spPr>
          <a:xfrm>
            <a:off x="3380611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0F20FB5-E948-8042-8940-581628509FE3}"/>
              </a:ext>
            </a:extLst>
          </p:cNvPr>
          <p:cNvSpPr/>
          <p:nvPr/>
        </p:nvSpPr>
        <p:spPr>
          <a:xfrm>
            <a:off x="3956325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2246798-494A-624C-9332-9C8A08CF75E2}"/>
              </a:ext>
            </a:extLst>
          </p:cNvPr>
          <p:cNvSpPr/>
          <p:nvPr/>
        </p:nvSpPr>
        <p:spPr>
          <a:xfrm>
            <a:off x="4532739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A43D59B-3E68-A844-954B-4D6BF42470D6}"/>
              </a:ext>
            </a:extLst>
          </p:cNvPr>
          <p:cNvSpPr/>
          <p:nvPr/>
        </p:nvSpPr>
        <p:spPr>
          <a:xfrm>
            <a:off x="5108453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5FC8F4-484D-5E4B-A5FC-D413B2BE2260}"/>
              </a:ext>
            </a:extLst>
          </p:cNvPr>
          <p:cNvSpPr/>
          <p:nvPr/>
        </p:nvSpPr>
        <p:spPr>
          <a:xfrm>
            <a:off x="5684867" y="4574462"/>
            <a:ext cx="576414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D32E297-756D-E942-B05A-0C0F92061B38}"/>
              </a:ext>
            </a:extLst>
          </p:cNvPr>
          <p:cNvSpPr/>
          <p:nvPr/>
        </p:nvSpPr>
        <p:spPr>
          <a:xfrm>
            <a:off x="6260581" y="4574462"/>
            <a:ext cx="2088932" cy="5302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D37A705-8A72-174B-B2A9-CE31D3A332B2}"/>
              </a:ext>
            </a:extLst>
          </p:cNvPr>
          <p:cNvSpPr/>
          <p:nvPr/>
        </p:nvSpPr>
        <p:spPr>
          <a:xfrm>
            <a:off x="5004048" y="2635207"/>
            <a:ext cx="1080121" cy="3485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数据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3BAA676-080B-2C4D-9CBC-3C78CDD066BD}"/>
              </a:ext>
            </a:extLst>
          </p:cNvPr>
          <p:cNvGrpSpPr/>
          <p:nvPr/>
        </p:nvGrpSpPr>
        <p:grpSpPr>
          <a:xfrm>
            <a:off x="6062873" y="2634644"/>
            <a:ext cx="762669" cy="366872"/>
            <a:chOff x="6062873" y="2639775"/>
            <a:chExt cx="762669" cy="303200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894EAE0B-5972-F24E-8635-7E18D5A65B94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8F81669-DB17-7442-873C-0AE34F95C51C}"/>
                </a:ext>
              </a:extLst>
            </p:cNvPr>
            <p:cNvSpPr txBox="1"/>
            <p:nvPr/>
          </p:nvSpPr>
          <p:spPr>
            <a:xfrm>
              <a:off x="6062873" y="2665976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bg1"/>
                  </a:solidFill>
                </a:rPr>
                <a:t>元数据</a:t>
              </a:r>
            </a:p>
          </p:txBody>
        </p:sp>
      </p:grp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A5B43AC8-4361-4D45-9947-4A793B205CE4}"/>
              </a:ext>
            </a:extLst>
          </p:cNvPr>
          <p:cNvSpPr/>
          <p:nvPr/>
        </p:nvSpPr>
        <p:spPr>
          <a:xfrm>
            <a:off x="4067944" y="3581094"/>
            <a:ext cx="1049039" cy="3485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数据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A89EC726-B688-BF40-8F25-56976CF5D9E6}"/>
              </a:ext>
            </a:extLst>
          </p:cNvPr>
          <p:cNvSpPr/>
          <p:nvPr/>
        </p:nvSpPr>
        <p:spPr>
          <a:xfrm>
            <a:off x="5201756" y="3581094"/>
            <a:ext cx="576064" cy="3485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282C962-17A7-0F49-908B-8505A520E5C1}"/>
              </a:ext>
            </a:extLst>
          </p:cNvPr>
          <p:cNvSpPr txBox="1"/>
          <p:nvPr/>
        </p:nvSpPr>
        <p:spPr>
          <a:xfrm>
            <a:off x="5108453" y="3587769"/>
            <a:ext cx="762669" cy="335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</a:rPr>
              <a:t>J</a:t>
            </a:r>
            <a:r>
              <a:rPr kumimoji="1" lang="zh-CN" altLang="en-US" sz="1400" b="1" baseline="-25000" dirty="0">
                <a:solidFill>
                  <a:schemeClr val="bg1"/>
                </a:solidFill>
              </a:rPr>
              <a:t>元数据</a:t>
            </a:r>
            <a:endParaRPr kumimoji="1" lang="zh-CN" altLang="en-US" sz="1200" b="1" baseline="-25000" dirty="0">
              <a:solidFill>
                <a:schemeClr val="bg1"/>
              </a:solidFill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05C4357D-0545-7C4D-8CF3-4C10DA9798DB}"/>
              </a:ext>
            </a:extLst>
          </p:cNvPr>
          <p:cNvSpPr/>
          <p:nvPr/>
        </p:nvSpPr>
        <p:spPr>
          <a:xfrm>
            <a:off x="4571651" y="4665348"/>
            <a:ext cx="1084892" cy="3485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数据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4329A18-B5FD-C24D-9A8F-11FF603AE577}"/>
              </a:ext>
            </a:extLst>
          </p:cNvPr>
          <p:cNvGrpSpPr/>
          <p:nvPr/>
        </p:nvGrpSpPr>
        <p:grpSpPr>
          <a:xfrm>
            <a:off x="6300192" y="4665671"/>
            <a:ext cx="762669" cy="358904"/>
            <a:chOff x="6062873" y="2639775"/>
            <a:chExt cx="762669" cy="296615"/>
          </a:xfrm>
        </p:grpSpPr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F5AE8F42-3A4C-D149-91CB-C166D88BEA2C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FF22F8F-C0E6-BC46-95A8-BB94F7730ADC}"/>
                </a:ext>
              </a:extLst>
            </p:cNvPr>
            <p:cNvSpPr txBox="1"/>
            <p:nvPr/>
          </p:nvSpPr>
          <p:spPr>
            <a:xfrm>
              <a:off x="6062873" y="2659391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</a:rPr>
                <a:t>J</a:t>
              </a:r>
              <a:r>
                <a:rPr kumimoji="1" lang="zh-CN" altLang="en-US" sz="1400" b="1" baseline="-25000" dirty="0">
                  <a:solidFill>
                    <a:schemeClr val="bg1"/>
                  </a:solidFill>
                </a:rPr>
                <a:t>元数据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5DB24B6-162C-5340-8B9C-8F71590FE712}"/>
              </a:ext>
            </a:extLst>
          </p:cNvPr>
          <p:cNvGrpSpPr/>
          <p:nvPr/>
        </p:nvGrpSpPr>
        <p:grpSpPr>
          <a:xfrm>
            <a:off x="6375310" y="3599819"/>
            <a:ext cx="762669" cy="349644"/>
            <a:chOff x="6062873" y="2639775"/>
            <a:chExt cx="762669" cy="288962"/>
          </a:xfrm>
        </p:grpSpPr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06066DBE-D2CC-CD43-9176-7A388612B1BC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595263D-4371-F342-B9A6-DEBE7677DE6F}"/>
                </a:ext>
              </a:extLst>
            </p:cNvPr>
            <p:cNvSpPr txBox="1"/>
            <p:nvPr/>
          </p:nvSpPr>
          <p:spPr>
            <a:xfrm>
              <a:off x="6062873" y="2651738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 err="1">
                  <a:solidFill>
                    <a:schemeClr val="bg1"/>
                  </a:solidFill>
                </a:rPr>
                <a:t>J</a:t>
              </a:r>
              <a:r>
                <a:rPr kumimoji="1" lang="en-US" altLang="zh-CN" sz="1400" b="1" baseline="-25000" dirty="0" err="1">
                  <a:solidFill>
                    <a:schemeClr val="bg1"/>
                  </a:solidFill>
                </a:rPr>
                <a:t>Cmt</a:t>
              </a:r>
              <a:endParaRPr kumimoji="1" lang="zh-CN" altLang="en-US" sz="1400" b="1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944380B-5AD7-134A-847B-C53ADDCBAED1}"/>
              </a:ext>
            </a:extLst>
          </p:cNvPr>
          <p:cNvGrpSpPr/>
          <p:nvPr/>
        </p:nvGrpSpPr>
        <p:grpSpPr>
          <a:xfrm>
            <a:off x="6943517" y="4658741"/>
            <a:ext cx="762669" cy="365830"/>
            <a:chOff x="6062873" y="2639775"/>
            <a:chExt cx="762669" cy="302339"/>
          </a:xfrm>
        </p:grpSpPr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DA797E53-6F48-DB4F-8A95-40B0A10CFB7F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E7AB302-5666-1246-9A06-8CBB5912E869}"/>
                </a:ext>
              </a:extLst>
            </p:cNvPr>
            <p:cNvSpPr txBox="1"/>
            <p:nvPr/>
          </p:nvSpPr>
          <p:spPr>
            <a:xfrm>
              <a:off x="6062873" y="2665115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 err="1">
                  <a:solidFill>
                    <a:schemeClr val="bg1"/>
                  </a:solidFill>
                </a:rPr>
                <a:t>J</a:t>
              </a:r>
              <a:r>
                <a:rPr kumimoji="1" lang="en-US" altLang="zh-CN" sz="1400" b="1" baseline="-25000" dirty="0" err="1">
                  <a:solidFill>
                    <a:schemeClr val="bg1"/>
                  </a:solidFill>
                </a:rPr>
                <a:t>Cmt</a:t>
              </a:r>
              <a:endParaRPr kumimoji="1" lang="zh-CN" altLang="en-US" sz="1400" b="1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F732BFE-66E8-8C4A-9730-CF646BD6C3A5}"/>
              </a:ext>
            </a:extLst>
          </p:cNvPr>
          <p:cNvGrpSpPr/>
          <p:nvPr/>
        </p:nvGrpSpPr>
        <p:grpSpPr>
          <a:xfrm>
            <a:off x="7704126" y="3580531"/>
            <a:ext cx="762669" cy="349644"/>
            <a:chOff x="6062873" y="2639775"/>
            <a:chExt cx="762669" cy="288962"/>
          </a:xfrm>
        </p:grpSpPr>
        <p:sp>
          <p:nvSpPr>
            <p:cNvPr id="62" name="圆角矩形 61">
              <a:extLst>
                <a:ext uri="{FF2B5EF4-FFF2-40B4-BE49-F238E27FC236}">
                  <a16:creationId xmlns:a16="http://schemas.microsoft.com/office/drawing/2014/main" id="{FCA1F94D-C1CE-A742-9F90-E00CC94EA5A4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65AA15F-48EC-B04C-929C-E69346341CCF}"/>
                </a:ext>
              </a:extLst>
            </p:cNvPr>
            <p:cNvSpPr txBox="1"/>
            <p:nvPr/>
          </p:nvSpPr>
          <p:spPr>
            <a:xfrm>
              <a:off x="6062873" y="2651738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bg1"/>
                  </a:solidFill>
                </a:rPr>
                <a:t>元数据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EA0EF93-11A9-AF48-9754-8BAD563F6D04}"/>
              </a:ext>
            </a:extLst>
          </p:cNvPr>
          <p:cNvGrpSpPr/>
          <p:nvPr/>
        </p:nvGrpSpPr>
        <p:grpSpPr>
          <a:xfrm>
            <a:off x="3166200" y="4682164"/>
            <a:ext cx="762669" cy="349644"/>
            <a:chOff x="6062873" y="2639775"/>
            <a:chExt cx="762669" cy="288962"/>
          </a:xfrm>
        </p:grpSpPr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1EFC1954-80DB-C84B-B81B-E9EA5568CC30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B5938D0-5A48-1F40-BEA2-3CBBCC27A8E9}"/>
                </a:ext>
              </a:extLst>
            </p:cNvPr>
            <p:cNvSpPr txBox="1"/>
            <p:nvPr/>
          </p:nvSpPr>
          <p:spPr>
            <a:xfrm>
              <a:off x="6062873" y="2651738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200" b="1" dirty="0">
                  <a:solidFill>
                    <a:schemeClr val="bg1"/>
                  </a:solidFill>
                </a:rPr>
                <a:t>元数据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A44F621-1297-3746-9E3C-7E920D43E5A7}"/>
              </a:ext>
            </a:extLst>
          </p:cNvPr>
          <p:cNvGrpSpPr/>
          <p:nvPr/>
        </p:nvGrpSpPr>
        <p:grpSpPr>
          <a:xfrm>
            <a:off x="5709638" y="3540818"/>
            <a:ext cx="762669" cy="429070"/>
            <a:chOff x="5709638" y="3530600"/>
            <a:chExt cx="762669" cy="429070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0C68EC8-DD46-0844-B7D2-9E43EA96EA55}"/>
                </a:ext>
              </a:extLst>
            </p:cNvPr>
            <p:cNvSpPr/>
            <p:nvPr/>
          </p:nvSpPr>
          <p:spPr>
            <a:xfrm>
              <a:off x="5871122" y="3530600"/>
              <a:ext cx="429070" cy="429070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D7FD1BE-7297-D941-8F09-D7629630787D}"/>
                </a:ext>
              </a:extLst>
            </p:cNvPr>
            <p:cNvSpPr txBox="1"/>
            <p:nvPr/>
          </p:nvSpPr>
          <p:spPr>
            <a:xfrm>
              <a:off x="5709638" y="3630125"/>
              <a:ext cx="7626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chemeClr val="bg1"/>
                  </a:solidFill>
                </a:rPr>
                <a:t>Flush</a:t>
              </a:r>
              <a:endParaRPr kumimoji="1" lang="zh-CN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658119D-B86A-5A46-A7B4-A7F929ECE70D}"/>
              </a:ext>
            </a:extLst>
          </p:cNvPr>
          <p:cNvGrpSpPr/>
          <p:nvPr/>
        </p:nvGrpSpPr>
        <p:grpSpPr>
          <a:xfrm>
            <a:off x="7069797" y="3540818"/>
            <a:ext cx="762669" cy="429070"/>
            <a:chOff x="5709638" y="3530600"/>
            <a:chExt cx="762669" cy="42907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0971041E-DBF5-EB40-8C9C-4A494AAFD8CF}"/>
                </a:ext>
              </a:extLst>
            </p:cNvPr>
            <p:cNvSpPr/>
            <p:nvPr/>
          </p:nvSpPr>
          <p:spPr>
            <a:xfrm>
              <a:off x="5871122" y="3530600"/>
              <a:ext cx="429070" cy="429070"/>
            </a:xfrm>
            <a:prstGeom prst="ellipse">
              <a:avLst/>
            </a:prstGeom>
            <a:solidFill>
              <a:srgbClr val="9437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83CA717-3A1B-6742-A6AD-3558177FDA32}"/>
                </a:ext>
              </a:extLst>
            </p:cNvPr>
            <p:cNvSpPr txBox="1"/>
            <p:nvPr/>
          </p:nvSpPr>
          <p:spPr>
            <a:xfrm>
              <a:off x="5709638" y="3630125"/>
              <a:ext cx="7626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chemeClr val="bg1"/>
                  </a:solidFill>
                </a:rPr>
                <a:t>Flush</a:t>
              </a:r>
              <a:endParaRPr kumimoji="1" lang="zh-CN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B09CCF53-74A3-B048-BD40-E710D44B6DD0}"/>
              </a:ext>
            </a:extLst>
          </p:cNvPr>
          <p:cNvSpPr/>
          <p:nvPr/>
        </p:nvSpPr>
        <p:spPr>
          <a:xfrm>
            <a:off x="6825543" y="2634646"/>
            <a:ext cx="576064" cy="3485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B2D55F5-DE46-6949-BDB2-767CA08294E0}"/>
              </a:ext>
            </a:extLst>
          </p:cNvPr>
          <p:cNvSpPr txBox="1"/>
          <p:nvPr/>
        </p:nvSpPr>
        <p:spPr>
          <a:xfrm>
            <a:off x="6732240" y="2641321"/>
            <a:ext cx="762669" cy="335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</a:rPr>
              <a:t>J</a:t>
            </a:r>
            <a:r>
              <a:rPr kumimoji="1" lang="zh-CN" altLang="en-US" sz="1400" b="1" baseline="-25000" dirty="0">
                <a:solidFill>
                  <a:schemeClr val="bg1"/>
                </a:solidFill>
              </a:rPr>
              <a:t>元数据</a:t>
            </a:r>
            <a:endParaRPr kumimoji="1" lang="zh-CN" altLang="en-US" sz="1200" b="1" baseline="-25000" dirty="0">
              <a:solidFill>
                <a:schemeClr val="bg1"/>
              </a:solidFill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C0AB8A3-F6CC-9647-9AC7-8E8D9A413787}"/>
              </a:ext>
            </a:extLst>
          </p:cNvPr>
          <p:cNvGrpSpPr/>
          <p:nvPr/>
        </p:nvGrpSpPr>
        <p:grpSpPr>
          <a:xfrm>
            <a:off x="7401606" y="2633279"/>
            <a:ext cx="762669" cy="365830"/>
            <a:chOff x="6062873" y="2639775"/>
            <a:chExt cx="762669" cy="302339"/>
          </a:xfrm>
        </p:grpSpPr>
        <p:sp>
          <p:nvSpPr>
            <p:cNvPr id="79" name="圆角矩形 78">
              <a:extLst>
                <a:ext uri="{FF2B5EF4-FFF2-40B4-BE49-F238E27FC236}">
                  <a16:creationId xmlns:a16="http://schemas.microsoft.com/office/drawing/2014/main" id="{410ADF22-E867-8343-B226-9826DA119E3F}"/>
                </a:ext>
              </a:extLst>
            </p:cNvPr>
            <p:cNvSpPr/>
            <p:nvPr/>
          </p:nvSpPr>
          <p:spPr>
            <a:xfrm>
              <a:off x="6156176" y="2639775"/>
              <a:ext cx="576064" cy="28803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b="1" dirty="0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8CC18A0-7857-CB47-B73D-EE77F15E4106}"/>
                </a:ext>
              </a:extLst>
            </p:cNvPr>
            <p:cNvSpPr txBox="1"/>
            <p:nvPr/>
          </p:nvSpPr>
          <p:spPr>
            <a:xfrm>
              <a:off x="6062873" y="2665115"/>
              <a:ext cx="7626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b="1" dirty="0" err="1">
                  <a:solidFill>
                    <a:schemeClr val="bg1"/>
                  </a:solidFill>
                </a:rPr>
                <a:t>J</a:t>
              </a:r>
              <a:r>
                <a:rPr kumimoji="1" lang="en-US" altLang="zh-CN" sz="1400" b="1" baseline="-25000" dirty="0" err="1">
                  <a:solidFill>
                    <a:schemeClr val="bg1"/>
                  </a:solidFill>
                </a:rPr>
                <a:t>Cmt</a:t>
              </a:r>
              <a:endParaRPr kumimoji="1" lang="zh-CN" altLang="en-US" sz="1400" b="1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75934526-6D83-8C46-9208-8CA4C98027CD}"/>
              </a:ext>
            </a:extLst>
          </p:cNvPr>
          <p:cNvCxnSpPr/>
          <p:nvPr/>
        </p:nvCxnSpPr>
        <p:spPr>
          <a:xfrm>
            <a:off x="763960" y="2281436"/>
            <a:ext cx="7776864" cy="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08592A58-7785-C344-8C57-091AF23E8038}"/>
              </a:ext>
            </a:extLst>
          </p:cNvPr>
          <p:cNvSpPr txBox="1"/>
          <p:nvPr/>
        </p:nvSpPr>
        <p:spPr>
          <a:xfrm>
            <a:off x="256637" y="1624313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030A0"/>
                </a:solidFill>
              </a:rPr>
              <a:t>应用程序</a:t>
            </a: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3041273C-55C6-9440-BCF4-AB89F0550563}"/>
              </a:ext>
            </a:extLst>
          </p:cNvPr>
          <p:cNvSpPr/>
          <p:nvPr/>
        </p:nvSpPr>
        <p:spPr>
          <a:xfrm>
            <a:off x="6969559" y="1619873"/>
            <a:ext cx="1080121" cy="34851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127665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2" grpId="0" animBg="1"/>
      <p:bldP spid="76" grpId="0" animBg="1"/>
      <p:bldP spid="7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CE5FE-5009-4F49-92A5-28365009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崩溃后，基于日志恢复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E65AE-5050-B04D-BDC3-6204112D7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启动后首先检查日志区域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若没有任何日志记录，则无需恢复</a:t>
            </a:r>
            <a:endParaRPr kumimoji="1" lang="en-US" altLang="zh-CN" sz="2000" dirty="0"/>
          </a:p>
          <a:p>
            <a:r>
              <a:rPr kumimoji="1" lang="zh-CN" altLang="en-US" sz="2400" dirty="0"/>
              <a:t>扫描所有已经</a:t>
            </a:r>
            <a:r>
              <a:rPr kumimoji="1" lang="en-US" altLang="zh-CN" sz="2400" dirty="0"/>
              <a:t>COMMIT</a:t>
            </a:r>
            <a:r>
              <a:rPr kumimoji="1" lang="zh-CN" altLang="en-US" sz="2400" dirty="0"/>
              <a:t>的事务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若没有</a:t>
            </a:r>
            <a:r>
              <a:rPr kumimoji="1" lang="en-US" altLang="zh-CN" sz="2000" dirty="0"/>
              <a:t>COMMIT</a:t>
            </a:r>
            <a:r>
              <a:rPr kumimoji="1" lang="zh-CN" altLang="en-US" sz="2000" dirty="0"/>
              <a:t>的事务，则无需恢复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对已经</a:t>
            </a:r>
            <a:r>
              <a:rPr kumimoji="1" lang="en-US" altLang="zh-CN" sz="2000" dirty="0"/>
              <a:t>COMMIT</a:t>
            </a:r>
            <a:r>
              <a:rPr kumimoji="1" lang="zh-CN" altLang="en-US" sz="2000" dirty="0"/>
              <a:t>的事务，将元数据从日志区写到原本位置 </a:t>
            </a:r>
            <a:endParaRPr kumimoji="1" lang="en-US" altLang="zh-CN" sz="2000" dirty="0"/>
          </a:p>
          <a:p>
            <a:r>
              <a:rPr kumimoji="1" lang="zh-CN" altLang="en-US" sz="2400" dirty="0"/>
              <a:t>完成后清空日志区域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BA39A0-96D6-A04F-B2FA-33CE29B5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527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圆角矩形 82">
            <a:extLst>
              <a:ext uri="{FF2B5EF4-FFF2-40B4-BE49-F238E27FC236}">
                <a16:creationId xmlns:a16="http://schemas.microsoft.com/office/drawing/2014/main" id="{C19EFB7D-C0F6-B74B-965B-898F11FB55E9}"/>
              </a:ext>
            </a:extLst>
          </p:cNvPr>
          <p:cNvSpPr/>
          <p:nvPr/>
        </p:nvSpPr>
        <p:spPr>
          <a:xfrm>
            <a:off x="5013427" y="1793725"/>
            <a:ext cx="1140134" cy="1842076"/>
          </a:xfrm>
          <a:prstGeom prst="roundRect">
            <a:avLst>
              <a:gd name="adj" fmla="val 8201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60F8B06D-4DF9-CF42-B1BD-A1A5FCA7C7D3}"/>
              </a:ext>
            </a:extLst>
          </p:cNvPr>
          <p:cNvSpPr/>
          <p:nvPr/>
        </p:nvSpPr>
        <p:spPr>
          <a:xfrm>
            <a:off x="1132848" y="3539796"/>
            <a:ext cx="7615592" cy="1557816"/>
          </a:xfrm>
          <a:prstGeom prst="roundRect">
            <a:avLst>
              <a:gd name="adj" fmla="val 660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944175C5-AA37-0E47-A944-5800F7F52363}"/>
              </a:ext>
            </a:extLst>
          </p:cNvPr>
          <p:cNvSpPr/>
          <p:nvPr/>
        </p:nvSpPr>
        <p:spPr>
          <a:xfrm>
            <a:off x="2447637" y="1796958"/>
            <a:ext cx="1140134" cy="1842076"/>
          </a:xfrm>
          <a:prstGeom prst="roundRect">
            <a:avLst>
              <a:gd name="adj" fmla="val 8201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B9955190-332F-9140-8BDE-9023BED9E9A6}"/>
              </a:ext>
            </a:extLst>
          </p:cNvPr>
          <p:cNvSpPr/>
          <p:nvPr/>
        </p:nvSpPr>
        <p:spPr>
          <a:xfrm>
            <a:off x="6296515" y="1793724"/>
            <a:ext cx="2451941" cy="1630821"/>
          </a:xfrm>
          <a:prstGeom prst="roundRect">
            <a:avLst>
              <a:gd name="adj" fmla="val 552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3EF9EB41-EFBA-344C-A126-CE8A632D3D6E}"/>
              </a:ext>
            </a:extLst>
          </p:cNvPr>
          <p:cNvSpPr/>
          <p:nvPr/>
        </p:nvSpPr>
        <p:spPr>
          <a:xfrm>
            <a:off x="3702146" y="1802737"/>
            <a:ext cx="1254147" cy="1621808"/>
          </a:xfrm>
          <a:prstGeom prst="roundRect">
            <a:avLst>
              <a:gd name="adj" fmla="val 820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AA6B878D-D01D-9C43-B298-28247C3C9673}"/>
              </a:ext>
            </a:extLst>
          </p:cNvPr>
          <p:cNvSpPr/>
          <p:nvPr/>
        </p:nvSpPr>
        <p:spPr>
          <a:xfrm>
            <a:off x="1132847" y="1789087"/>
            <a:ext cx="1254147" cy="1635458"/>
          </a:xfrm>
          <a:prstGeom prst="roundRect">
            <a:avLst>
              <a:gd name="adj" fmla="val 7062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2E8262-A1E0-674F-97B8-2614AD5C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BA577FE-5606-BC46-AA76-6018336716D1}"/>
              </a:ext>
            </a:extLst>
          </p:cNvPr>
          <p:cNvSpPr/>
          <p:nvPr/>
        </p:nvSpPr>
        <p:spPr>
          <a:xfrm>
            <a:off x="1259632" y="2270793"/>
            <a:ext cx="995541" cy="663694"/>
          </a:xfrm>
          <a:prstGeom prst="roundRect">
            <a:avLst>
              <a:gd name="adj" fmla="val 8201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OS</a:t>
            </a:r>
            <a:r>
              <a:rPr kumimoji="1" lang="zh-CN" altLang="en-US" sz="1000" dirty="0"/>
              <a:t>（抽象）</a:t>
            </a:r>
          </a:p>
        </p:txBody>
      </p:sp>
      <p:sp>
        <p:nvSpPr>
          <p:cNvPr id="6" name="剪去对角的矩形 5">
            <a:extLst>
              <a:ext uri="{FF2B5EF4-FFF2-40B4-BE49-F238E27FC236}">
                <a16:creationId xmlns:a16="http://schemas.microsoft.com/office/drawing/2014/main" id="{35DEDE9C-712B-8449-B289-9A40D6BF5740}"/>
              </a:ext>
            </a:extLst>
          </p:cNvPr>
          <p:cNvSpPr/>
          <p:nvPr/>
        </p:nvSpPr>
        <p:spPr>
          <a:xfrm>
            <a:off x="1259632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系统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8" name="剪去对角的矩形 7">
            <a:extLst>
              <a:ext uri="{FF2B5EF4-FFF2-40B4-BE49-F238E27FC236}">
                <a16:creationId xmlns:a16="http://schemas.microsoft.com/office/drawing/2014/main" id="{E38292A3-0D0C-EC4D-BC04-C1B8AE1E2004}"/>
              </a:ext>
            </a:extLst>
          </p:cNvPr>
          <p:cNvSpPr/>
          <p:nvPr/>
        </p:nvSpPr>
        <p:spPr>
          <a:xfrm>
            <a:off x="2520651" y="3625384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用户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80FC55E-961F-2643-812E-7F19A7580B24}"/>
              </a:ext>
            </a:extLst>
          </p:cNvPr>
          <p:cNvSpPr/>
          <p:nvPr/>
        </p:nvSpPr>
        <p:spPr>
          <a:xfrm>
            <a:off x="3825850" y="2270793"/>
            <a:ext cx="995541" cy="663694"/>
          </a:xfrm>
          <a:prstGeom prst="roundRect">
            <a:avLst>
              <a:gd name="adj" fmla="val 8201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OS</a:t>
            </a:r>
            <a:r>
              <a:rPr kumimoji="1" lang="zh-CN" altLang="en-US" sz="1000" dirty="0"/>
              <a:t>（抽象）</a:t>
            </a:r>
          </a:p>
        </p:txBody>
      </p:sp>
      <p:sp>
        <p:nvSpPr>
          <p:cNvPr id="10" name="剪去对角的矩形 9">
            <a:extLst>
              <a:ext uri="{FF2B5EF4-FFF2-40B4-BE49-F238E27FC236}">
                <a16:creationId xmlns:a16="http://schemas.microsoft.com/office/drawing/2014/main" id="{58CEBB97-A341-5B4C-A6D8-FC99F91CD335}"/>
              </a:ext>
            </a:extLst>
          </p:cNvPr>
          <p:cNvSpPr/>
          <p:nvPr/>
        </p:nvSpPr>
        <p:spPr>
          <a:xfrm>
            <a:off x="3825850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寄存器 </a:t>
            </a:r>
            <a:r>
              <a:rPr kumimoji="1" lang="en-US" altLang="zh-CN" sz="1000" dirty="0"/>
              <a:t>/</a:t>
            </a:r>
            <a:r>
              <a:rPr kumimoji="1" lang="zh-CN" altLang="en-US" sz="1000" dirty="0"/>
              <a:t> 页表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3235A5F-6024-EB4A-B8D2-9FBDE94F6BB8}"/>
              </a:ext>
            </a:extLst>
          </p:cNvPr>
          <p:cNvSpPr/>
          <p:nvPr/>
        </p:nvSpPr>
        <p:spPr>
          <a:xfrm>
            <a:off x="5086869" y="2270793"/>
            <a:ext cx="995541" cy="663694"/>
          </a:xfrm>
          <a:prstGeom prst="roundRect">
            <a:avLst>
              <a:gd name="adj" fmla="val 8201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CPU</a:t>
            </a:r>
            <a:r>
              <a:rPr kumimoji="1" lang="zh-CN" altLang="en-US" sz="1000" dirty="0"/>
              <a:t>（虚拟化）</a:t>
            </a:r>
          </a:p>
        </p:txBody>
      </p:sp>
      <p:sp>
        <p:nvSpPr>
          <p:cNvPr id="12" name="剪去对角的矩形 11">
            <a:extLst>
              <a:ext uri="{FF2B5EF4-FFF2-40B4-BE49-F238E27FC236}">
                <a16:creationId xmlns:a16="http://schemas.microsoft.com/office/drawing/2014/main" id="{1EDC4DEC-92AF-024D-8DA9-12A8F5CC2329}"/>
              </a:ext>
            </a:extLst>
          </p:cNvPr>
          <p:cNvSpPr/>
          <p:nvPr/>
        </p:nvSpPr>
        <p:spPr>
          <a:xfrm>
            <a:off x="5086869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访存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4C4B4D4-963D-F944-A73D-A57A165912DD}"/>
              </a:ext>
            </a:extLst>
          </p:cNvPr>
          <p:cNvSpPr/>
          <p:nvPr/>
        </p:nvSpPr>
        <p:spPr>
          <a:xfrm>
            <a:off x="6387701" y="2270793"/>
            <a:ext cx="2256560" cy="663694"/>
          </a:xfrm>
          <a:prstGeom prst="roundRect">
            <a:avLst>
              <a:gd name="adj" fmla="val 8201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OS</a:t>
            </a:r>
            <a:r>
              <a:rPr kumimoji="1" lang="zh-CN" altLang="en-US" sz="1000" dirty="0"/>
              <a:t>（抽象）</a:t>
            </a:r>
          </a:p>
        </p:txBody>
      </p:sp>
      <p:sp>
        <p:nvSpPr>
          <p:cNvPr id="14" name="剪去对角的矩形 13">
            <a:extLst>
              <a:ext uri="{FF2B5EF4-FFF2-40B4-BE49-F238E27FC236}">
                <a16:creationId xmlns:a16="http://schemas.microsoft.com/office/drawing/2014/main" id="{3915CEE2-7430-684B-91F1-A5CCAFDB014B}"/>
              </a:ext>
            </a:extLst>
          </p:cNvPr>
          <p:cNvSpPr/>
          <p:nvPr/>
        </p:nvSpPr>
        <p:spPr>
          <a:xfrm>
            <a:off x="6387701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寄存器</a:t>
            </a:r>
          </a:p>
        </p:txBody>
      </p:sp>
      <p:sp>
        <p:nvSpPr>
          <p:cNvPr id="16" name="剪去对角的矩形 15">
            <a:extLst>
              <a:ext uri="{FF2B5EF4-FFF2-40B4-BE49-F238E27FC236}">
                <a16:creationId xmlns:a16="http://schemas.microsoft.com/office/drawing/2014/main" id="{5BBAEF58-5591-494B-BEDB-BCB01B60D489}"/>
              </a:ext>
            </a:extLst>
          </p:cNvPr>
          <p:cNvSpPr/>
          <p:nvPr/>
        </p:nvSpPr>
        <p:spPr>
          <a:xfrm>
            <a:off x="7648720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中断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21F4601-716A-F74B-A620-D0E3B95C2B5E}"/>
              </a:ext>
            </a:extLst>
          </p:cNvPr>
          <p:cNvSpPr/>
          <p:nvPr/>
        </p:nvSpPr>
        <p:spPr>
          <a:xfrm>
            <a:off x="1259631" y="4049991"/>
            <a:ext cx="7384609" cy="366211"/>
          </a:xfrm>
          <a:prstGeom prst="roundRect">
            <a:avLst>
              <a:gd name="adj" fmla="val 16635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CPU</a:t>
            </a:r>
            <a:endParaRPr kumimoji="1" lang="zh-CN" altLang="en-US" sz="1000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D6929C4-2706-084B-90BA-2A6FB181E869}"/>
              </a:ext>
            </a:extLst>
          </p:cNvPr>
          <p:cNvSpPr/>
          <p:nvPr/>
        </p:nvSpPr>
        <p:spPr>
          <a:xfrm>
            <a:off x="3825850" y="4653017"/>
            <a:ext cx="2256560" cy="366211"/>
          </a:xfrm>
          <a:prstGeom prst="roundRect">
            <a:avLst>
              <a:gd name="adj" fmla="val 16635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物理内存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58B5694-99DA-CB44-BCBE-B367E1A00318}"/>
              </a:ext>
            </a:extLst>
          </p:cNvPr>
          <p:cNvSpPr/>
          <p:nvPr/>
        </p:nvSpPr>
        <p:spPr>
          <a:xfrm>
            <a:off x="6387701" y="4653016"/>
            <a:ext cx="2256560" cy="366211"/>
          </a:xfrm>
          <a:prstGeom prst="roundRect">
            <a:avLst>
              <a:gd name="adj" fmla="val 16635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设备（存储、网络、键盘、显卡</a:t>
            </a:r>
            <a:r>
              <a:rPr kumimoji="1" lang="en-US" altLang="zh-CN" sz="1000" dirty="0"/>
              <a:t>…</a:t>
            </a:r>
            <a:r>
              <a:rPr kumimoji="1" lang="zh-CN" altLang="en-US" sz="1000" dirty="0"/>
              <a:t>）</a:t>
            </a:r>
          </a:p>
        </p:txBody>
      </p:sp>
      <p:sp>
        <p:nvSpPr>
          <p:cNvPr id="21" name="剪去对角的矩形 20">
            <a:extLst>
              <a:ext uri="{FF2B5EF4-FFF2-40B4-BE49-F238E27FC236}">
                <a16:creationId xmlns:a16="http://schemas.microsoft.com/office/drawing/2014/main" id="{56149957-AE5F-9347-AF22-E31B1B96CACD}"/>
              </a:ext>
            </a:extLst>
          </p:cNvPr>
          <p:cNvSpPr/>
          <p:nvPr/>
        </p:nvSpPr>
        <p:spPr>
          <a:xfrm>
            <a:off x="1259632" y="1883200"/>
            <a:ext cx="995541" cy="257358"/>
          </a:xfrm>
          <a:prstGeom prst="snip2Diag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进程 </a:t>
            </a:r>
            <a:r>
              <a:rPr kumimoji="1" lang="en-US" altLang="zh-CN" sz="1000" dirty="0"/>
              <a:t>/</a:t>
            </a:r>
            <a:r>
              <a:rPr kumimoji="1" lang="zh-CN" altLang="en-US" sz="1000" dirty="0"/>
              <a:t> 线程</a:t>
            </a:r>
          </a:p>
        </p:txBody>
      </p:sp>
      <p:sp>
        <p:nvSpPr>
          <p:cNvPr id="22" name="剪去对角的矩形 21">
            <a:extLst>
              <a:ext uri="{FF2B5EF4-FFF2-40B4-BE49-F238E27FC236}">
                <a16:creationId xmlns:a16="http://schemas.microsoft.com/office/drawing/2014/main" id="{60110D20-81B2-8040-9901-7D3CA50253BC}"/>
              </a:ext>
            </a:extLst>
          </p:cNvPr>
          <p:cNvSpPr/>
          <p:nvPr/>
        </p:nvSpPr>
        <p:spPr>
          <a:xfrm>
            <a:off x="2520651" y="1888815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用户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23" name="剪去对角的矩形 22">
            <a:extLst>
              <a:ext uri="{FF2B5EF4-FFF2-40B4-BE49-F238E27FC236}">
                <a16:creationId xmlns:a16="http://schemas.microsoft.com/office/drawing/2014/main" id="{66079E40-A9D0-5342-B4C5-C28DE292AE46}"/>
              </a:ext>
            </a:extLst>
          </p:cNvPr>
          <p:cNvSpPr/>
          <p:nvPr/>
        </p:nvSpPr>
        <p:spPr>
          <a:xfrm>
            <a:off x="3825850" y="1883200"/>
            <a:ext cx="995541" cy="257358"/>
          </a:xfrm>
          <a:prstGeom prst="snip2Diag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地址映射</a:t>
            </a:r>
          </a:p>
        </p:txBody>
      </p:sp>
      <p:sp>
        <p:nvSpPr>
          <p:cNvPr id="24" name="剪去对角的矩形 23">
            <a:extLst>
              <a:ext uri="{FF2B5EF4-FFF2-40B4-BE49-F238E27FC236}">
                <a16:creationId xmlns:a16="http://schemas.microsoft.com/office/drawing/2014/main" id="{DF4EE80D-8895-8F45-9BB1-F75E6F34270F}"/>
              </a:ext>
            </a:extLst>
          </p:cNvPr>
          <p:cNvSpPr/>
          <p:nvPr/>
        </p:nvSpPr>
        <p:spPr>
          <a:xfrm>
            <a:off x="5086869" y="1883200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访存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25" name="剪去对角的矩形 24">
            <a:extLst>
              <a:ext uri="{FF2B5EF4-FFF2-40B4-BE49-F238E27FC236}">
                <a16:creationId xmlns:a16="http://schemas.microsoft.com/office/drawing/2014/main" id="{8D7A99CB-F8F2-4D41-8EB2-11A86F0B53CE}"/>
              </a:ext>
            </a:extLst>
          </p:cNvPr>
          <p:cNvSpPr/>
          <p:nvPr/>
        </p:nvSpPr>
        <p:spPr>
          <a:xfrm>
            <a:off x="6387701" y="1883200"/>
            <a:ext cx="2256560" cy="257358"/>
          </a:xfrm>
          <a:prstGeom prst="snip2Diag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文件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F842B54-FB62-4645-B06F-4953C04F7A5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018421" y="2146173"/>
            <a:ext cx="1" cy="1397242"/>
          </a:xfrm>
          <a:prstGeom prst="straightConnector1">
            <a:avLst/>
          </a:prstGeom>
          <a:ln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CB77E7A1-AE74-FB46-B27F-A045B86E2294}"/>
              </a:ext>
            </a:extLst>
          </p:cNvPr>
          <p:cNvSpPr/>
          <p:nvPr/>
        </p:nvSpPr>
        <p:spPr>
          <a:xfrm>
            <a:off x="2669607" y="2483295"/>
            <a:ext cx="697627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accent3"/>
                </a:solidFill>
              </a:rPr>
              <a:t>（直通）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502AC026-7BB4-144E-9E54-7B2F7126C8A0}"/>
              </a:ext>
            </a:extLst>
          </p:cNvPr>
          <p:cNvSpPr/>
          <p:nvPr/>
        </p:nvSpPr>
        <p:spPr>
          <a:xfrm>
            <a:off x="1132847" y="647278"/>
            <a:ext cx="7615592" cy="968945"/>
          </a:xfrm>
          <a:prstGeom prst="roundRect">
            <a:avLst>
              <a:gd name="adj" fmla="val 7009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88A9251-399C-5240-8E9C-6320454AA772}"/>
              </a:ext>
            </a:extLst>
          </p:cNvPr>
          <p:cNvCxnSpPr>
            <a:cxnSpLocks/>
          </p:cNvCxnSpPr>
          <p:nvPr/>
        </p:nvCxnSpPr>
        <p:spPr>
          <a:xfrm>
            <a:off x="1757403" y="1010649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CCD3435-A306-7840-B144-D92C642905C7}"/>
              </a:ext>
            </a:extLst>
          </p:cNvPr>
          <p:cNvSpPr txBox="1"/>
          <p:nvPr/>
        </p:nvSpPr>
        <p:spPr>
          <a:xfrm>
            <a:off x="1723659" y="914772"/>
            <a:ext cx="100811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fork()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signal()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waitpid()</a:t>
            </a:r>
            <a:r>
              <a:rPr kumimoji="1" lang="zh-CN" altLang="en-US" sz="900" dirty="0">
                <a:solidFill>
                  <a:schemeClr val="accent1"/>
                </a:solidFill>
              </a:rPr>
              <a:t> </a:t>
            </a:r>
            <a:r>
              <a:rPr kumimoji="1" lang="en-US" altLang="zh-CN" sz="900" dirty="0">
                <a:solidFill>
                  <a:schemeClr val="accent1"/>
                </a:solidFill>
              </a:rPr>
              <a:t>…</a:t>
            </a:r>
            <a:endParaRPr kumimoji="1" lang="zh-CN" altLang="en-US" sz="900" dirty="0">
              <a:solidFill>
                <a:schemeClr val="accent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783513D1-78C3-B641-AE09-6D0434C71EB5}"/>
              </a:ext>
            </a:extLst>
          </p:cNvPr>
          <p:cNvCxnSpPr>
            <a:cxnSpLocks/>
          </p:cNvCxnSpPr>
          <p:nvPr/>
        </p:nvCxnSpPr>
        <p:spPr>
          <a:xfrm>
            <a:off x="3018421" y="1010649"/>
            <a:ext cx="1" cy="79770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5E5CCF1-60ED-444F-B27D-B5CAA98BD6E6}"/>
              </a:ext>
            </a:extLst>
          </p:cNvPr>
          <p:cNvSpPr txBox="1"/>
          <p:nvPr/>
        </p:nvSpPr>
        <p:spPr>
          <a:xfrm>
            <a:off x="2987824" y="914772"/>
            <a:ext cx="501751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add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mov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bl</a:t>
            </a:r>
            <a:r>
              <a:rPr kumimoji="1" lang="zh-CN" altLang="en-US" sz="900" dirty="0">
                <a:solidFill>
                  <a:schemeClr val="accent3"/>
                </a:solidFill>
              </a:rPr>
              <a:t> </a:t>
            </a:r>
            <a:r>
              <a:rPr kumimoji="1" lang="en-US" altLang="zh-CN" sz="900" dirty="0">
                <a:solidFill>
                  <a:schemeClr val="accent3"/>
                </a:solidFill>
              </a:rPr>
              <a:t>…</a:t>
            </a:r>
            <a:endParaRPr kumimoji="1" lang="zh-CN" altLang="en-US" sz="900" dirty="0">
              <a:solidFill>
                <a:schemeClr val="accent3"/>
              </a:solidFill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F75FC769-B2CA-704C-BED2-D411985E9BAF}"/>
              </a:ext>
            </a:extLst>
          </p:cNvPr>
          <p:cNvCxnSpPr>
            <a:cxnSpLocks/>
          </p:cNvCxnSpPr>
          <p:nvPr/>
        </p:nvCxnSpPr>
        <p:spPr>
          <a:xfrm>
            <a:off x="4323618" y="1013489"/>
            <a:ext cx="1" cy="79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2F646C6-6CC4-C64D-BDA2-D0BAD54373FF}"/>
              </a:ext>
            </a:extLst>
          </p:cNvPr>
          <p:cNvSpPr txBox="1"/>
          <p:nvPr/>
        </p:nvSpPr>
        <p:spPr>
          <a:xfrm>
            <a:off x="4290413" y="921149"/>
            <a:ext cx="100811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mmap()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mprotect()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shmat()</a:t>
            </a:r>
            <a:r>
              <a:rPr kumimoji="1" lang="zh-CN" altLang="en-US" sz="900" dirty="0">
                <a:solidFill>
                  <a:schemeClr val="accent1"/>
                </a:solidFill>
              </a:rPr>
              <a:t> </a:t>
            </a:r>
            <a:r>
              <a:rPr kumimoji="1" lang="en-US" altLang="zh-CN" sz="900" dirty="0">
                <a:solidFill>
                  <a:schemeClr val="accent1"/>
                </a:solidFill>
              </a:rPr>
              <a:t>…</a:t>
            </a:r>
            <a:endParaRPr kumimoji="1" lang="zh-CN" altLang="en-US" sz="900" dirty="0">
              <a:solidFill>
                <a:schemeClr val="accent1"/>
              </a:solidFill>
            </a:endParaRP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C91FD13-314C-0649-A066-A4AEDE42D8B0}"/>
              </a:ext>
            </a:extLst>
          </p:cNvPr>
          <p:cNvCxnSpPr>
            <a:cxnSpLocks/>
          </p:cNvCxnSpPr>
          <p:nvPr/>
        </p:nvCxnSpPr>
        <p:spPr>
          <a:xfrm>
            <a:off x="5584634" y="1005668"/>
            <a:ext cx="1" cy="79770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9DCC0A2-473F-4042-9166-7F8D0C159BF9}"/>
              </a:ext>
            </a:extLst>
          </p:cNvPr>
          <p:cNvCxnSpPr>
            <a:cxnSpLocks/>
          </p:cNvCxnSpPr>
          <p:nvPr/>
        </p:nvCxnSpPr>
        <p:spPr>
          <a:xfrm>
            <a:off x="7534095" y="1007112"/>
            <a:ext cx="1" cy="79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2ED6566-DB22-F241-84E8-713A9AB6A444}"/>
              </a:ext>
            </a:extLst>
          </p:cNvPr>
          <p:cNvSpPr txBox="1"/>
          <p:nvPr/>
        </p:nvSpPr>
        <p:spPr>
          <a:xfrm>
            <a:off x="7500890" y="914772"/>
            <a:ext cx="100811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open()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write()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ioctl()</a:t>
            </a:r>
            <a:r>
              <a:rPr kumimoji="1" lang="zh-CN" altLang="en-US" sz="900" dirty="0">
                <a:solidFill>
                  <a:schemeClr val="accent1"/>
                </a:solidFill>
              </a:rPr>
              <a:t> </a:t>
            </a:r>
            <a:r>
              <a:rPr kumimoji="1" lang="en-US" altLang="zh-CN" sz="900" dirty="0">
                <a:solidFill>
                  <a:schemeClr val="accent1"/>
                </a:solidFill>
              </a:rPr>
              <a:t>…</a:t>
            </a:r>
            <a:endParaRPr kumimoji="1" lang="zh-CN" altLang="en-US" sz="900" dirty="0">
              <a:solidFill>
                <a:schemeClr val="accent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5E9BFA1-1DF3-474D-823B-69C06ABFA22E}"/>
              </a:ext>
            </a:extLst>
          </p:cNvPr>
          <p:cNvSpPr txBox="1"/>
          <p:nvPr/>
        </p:nvSpPr>
        <p:spPr>
          <a:xfrm>
            <a:off x="5548412" y="920147"/>
            <a:ext cx="1008112" cy="43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load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store</a:t>
            </a:r>
            <a:endParaRPr kumimoji="1" lang="zh-CN" altLang="en-US" sz="900" dirty="0">
              <a:solidFill>
                <a:schemeClr val="accent3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98DA758-D1F5-F949-B92D-ED7646B287BD}"/>
              </a:ext>
            </a:extLst>
          </p:cNvPr>
          <p:cNvSpPr txBox="1"/>
          <p:nvPr/>
        </p:nvSpPr>
        <p:spPr>
          <a:xfrm>
            <a:off x="5541967" y="2966572"/>
            <a:ext cx="1008112" cy="43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load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store</a:t>
            </a:r>
            <a:endParaRPr kumimoji="1" lang="zh-CN" altLang="en-US" sz="900" dirty="0">
              <a:solidFill>
                <a:schemeClr val="accent3"/>
              </a:solidFill>
            </a:endParaRPr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5140F35-8C9D-6E48-BEB3-C675BF06B1A7}"/>
              </a:ext>
            </a:extLst>
          </p:cNvPr>
          <p:cNvCxnSpPr>
            <a:cxnSpLocks/>
          </p:cNvCxnSpPr>
          <p:nvPr/>
        </p:nvCxnSpPr>
        <p:spPr>
          <a:xfrm>
            <a:off x="1757403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A3750736-512C-CA42-AFF9-339F11D66BA3}"/>
              </a:ext>
            </a:extLst>
          </p:cNvPr>
          <p:cNvSpPr txBox="1"/>
          <p:nvPr/>
        </p:nvSpPr>
        <p:spPr>
          <a:xfrm>
            <a:off x="1705850" y="2963796"/>
            <a:ext cx="1082033" cy="4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读写寄存器</a:t>
            </a:r>
            <a:endParaRPr kumimoji="1" lang="en-US" altLang="zh-CN" sz="900" dirty="0">
              <a:solidFill>
                <a:schemeClr val="accent3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特权指令</a:t>
            </a:r>
            <a:endParaRPr kumimoji="1" lang="en-US" altLang="zh-CN" sz="900" dirty="0">
              <a:solidFill>
                <a:schemeClr val="accent3"/>
              </a:solidFill>
            </a:endParaRPr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F45DC56B-CCB2-FA45-A9D9-0B1B84A37D29}"/>
              </a:ext>
            </a:extLst>
          </p:cNvPr>
          <p:cNvCxnSpPr>
            <a:cxnSpLocks/>
          </p:cNvCxnSpPr>
          <p:nvPr/>
        </p:nvCxnSpPr>
        <p:spPr>
          <a:xfrm>
            <a:off x="4293530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D80B8366-2AD7-C646-B3C5-63B87207E0E8}"/>
              </a:ext>
            </a:extLst>
          </p:cNvPr>
          <p:cNvSpPr txBox="1"/>
          <p:nvPr/>
        </p:nvSpPr>
        <p:spPr>
          <a:xfrm>
            <a:off x="4228256" y="2964818"/>
            <a:ext cx="1042891" cy="4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读写寄存器</a:t>
            </a:r>
            <a:endParaRPr kumimoji="1" lang="en-US" altLang="zh-CN" sz="900" dirty="0">
              <a:solidFill>
                <a:schemeClr val="accent3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修改页表</a:t>
            </a:r>
            <a:endParaRPr kumimoji="1" lang="en-US" altLang="zh-CN" sz="900" dirty="0">
              <a:solidFill>
                <a:schemeClr val="accent3"/>
              </a:solidFill>
            </a:endParaRPr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6B8DAEEC-206A-2E4B-9207-EC4B83B3B492}"/>
              </a:ext>
            </a:extLst>
          </p:cNvPr>
          <p:cNvCxnSpPr>
            <a:cxnSpLocks/>
          </p:cNvCxnSpPr>
          <p:nvPr/>
        </p:nvCxnSpPr>
        <p:spPr>
          <a:xfrm>
            <a:off x="6881956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B8DC9537-2F89-084F-ACA1-901F2846D5A4}"/>
              </a:ext>
            </a:extLst>
          </p:cNvPr>
          <p:cNvSpPr txBox="1"/>
          <p:nvPr/>
        </p:nvSpPr>
        <p:spPr>
          <a:xfrm>
            <a:off x="6844061" y="3004662"/>
            <a:ext cx="788251" cy="25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读写寄存器</a:t>
            </a:r>
            <a:endParaRPr kumimoji="1" lang="en-US" altLang="zh-CN" sz="900" dirty="0">
              <a:solidFill>
                <a:schemeClr val="accent3"/>
              </a:solidFill>
            </a:endParaRP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B39E0E3-9938-4044-A925-85E3B459AD35}"/>
              </a:ext>
            </a:extLst>
          </p:cNvPr>
          <p:cNvCxnSpPr>
            <a:cxnSpLocks/>
          </p:cNvCxnSpPr>
          <p:nvPr/>
        </p:nvCxnSpPr>
        <p:spPr>
          <a:xfrm>
            <a:off x="8138287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CF72A4C-5CE2-2340-89CC-90DA19C24CC7}"/>
              </a:ext>
            </a:extLst>
          </p:cNvPr>
          <p:cNvSpPr txBox="1"/>
          <p:nvPr/>
        </p:nvSpPr>
        <p:spPr>
          <a:xfrm>
            <a:off x="8100392" y="3004662"/>
            <a:ext cx="685956" cy="25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中断处理</a:t>
            </a:r>
            <a:endParaRPr kumimoji="1" lang="en-US" altLang="zh-CN" sz="900" dirty="0">
              <a:solidFill>
                <a:schemeClr val="accent3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F0A7559F-2CE0-EB41-88A0-DFC87FD70866}"/>
              </a:ext>
            </a:extLst>
          </p:cNvPr>
          <p:cNvCxnSpPr>
            <a:cxnSpLocks/>
          </p:cNvCxnSpPr>
          <p:nvPr/>
        </p:nvCxnSpPr>
        <p:spPr>
          <a:xfrm flipV="1">
            <a:off x="5584640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D2BBC3BB-5BEC-8141-A49B-FD2A017D54CB}"/>
              </a:ext>
            </a:extLst>
          </p:cNvPr>
          <p:cNvSpPr txBox="1"/>
          <p:nvPr/>
        </p:nvSpPr>
        <p:spPr>
          <a:xfrm>
            <a:off x="2987824" y="2793746"/>
            <a:ext cx="501751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add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mov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bl</a:t>
            </a:r>
            <a:r>
              <a:rPr kumimoji="1" lang="zh-CN" altLang="en-US" sz="900" dirty="0">
                <a:solidFill>
                  <a:schemeClr val="accent3"/>
                </a:solidFill>
              </a:rPr>
              <a:t> </a:t>
            </a:r>
            <a:r>
              <a:rPr kumimoji="1" lang="en-US" altLang="zh-CN" sz="900" dirty="0">
                <a:solidFill>
                  <a:schemeClr val="accent3"/>
                </a:solidFill>
              </a:rPr>
              <a:t>…</a:t>
            </a:r>
            <a:endParaRPr kumimoji="1" lang="zh-CN" altLang="en-US" sz="900" dirty="0">
              <a:solidFill>
                <a:schemeClr val="accent3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FEE0E10-605A-F14E-8008-CA830BB6846C}"/>
              </a:ext>
            </a:extLst>
          </p:cNvPr>
          <p:cNvSpPr/>
          <p:nvPr/>
        </p:nvSpPr>
        <p:spPr>
          <a:xfrm>
            <a:off x="42710" y="1883200"/>
            <a:ext cx="108234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b="1" dirty="0">
                <a:solidFill>
                  <a:schemeClr val="accent4">
                    <a:lumMod val="50000"/>
                  </a:schemeClr>
                </a:solidFill>
              </a:rPr>
              <a:t>应用看到的接口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FA7858C-C156-8146-98BA-040F45DFC25D}"/>
              </a:ext>
            </a:extLst>
          </p:cNvPr>
          <p:cNvSpPr/>
          <p:nvPr/>
        </p:nvSpPr>
        <p:spPr>
          <a:xfrm>
            <a:off x="35496" y="3625337"/>
            <a:ext cx="109677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b="1" dirty="0">
                <a:solidFill>
                  <a:schemeClr val="accent3"/>
                </a:solidFill>
              </a:rPr>
              <a:t>CPU</a:t>
            </a:r>
            <a:r>
              <a:rPr kumimoji="1" lang="zh-CN" altLang="en-US" sz="1000" b="1" dirty="0">
                <a:solidFill>
                  <a:schemeClr val="accent3"/>
                </a:solidFill>
              </a:rPr>
              <a:t>提供的接口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5E6936FC-9667-D844-B9BC-69215EA3E276}"/>
              </a:ext>
            </a:extLst>
          </p:cNvPr>
          <p:cNvCxnSpPr>
            <a:cxnSpLocks/>
          </p:cNvCxnSpPr>
          <p:nvPr/>
        </p:nvCxnSpPr>
        <p:spPr>
          <a:xfrm>
            <a:off x="3635896" y="346030"/>
            <a:ext cx="0" cy="525520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67438450-B562-A34D-9491-33B9C04BD500}"/>
              </a:ext>
            </a:extLst>
          </p:cNvPr>
          <p:cNvCxnSpPr>
            <a:cxnSpLocks/>
          </p:cNvCxnSpPr>
          <p:nvPr/>
        </p:nvCxnSpPr>
        <p:spPr>
          <a:xfrm>
            <a:off x="6228184" y="346030"/>
            <a:ext cx="0" cy="525520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CE41B84-5DE9-D14A-A722-F297876990E2}"/>
              </a:ext>
            </a:extLst>
          </p:cNvPr>
          <p:cNvSpPr/>
          <p:nvPr/>
        </p:nvSpPr>
        <p:spPr>
          <a:xfrm>
            <a:off x="1977411" y="346031"/>
            <a:ext cx="9685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kumimoji="1"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</a:t>
            </a:r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资源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CBC5DE4-A01C-3E48-B9F4-9A912846A12E}"/>
              </a:ext>
            </a:extLst>
          </p:cNvPr>
          <p:cNvSpPr/>
          <p:nvPr/>
        </p:nvSpPr>
        <p:spPr>
          <a:xfrm>
            <a:off x="4483777" y="34603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使用内存资源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0539622-682F-9D42-AA1A-22BE4947771E}"/>
              </a:ext>
            </a:extLst>
          </p:cNvPr>
          <p:cNvSpPr/>
          <p:nvPr/>
        </p:nvSpPr>
        <p:spPr>
          <a:xfrm>
            <a:off x="7018485" y="34603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使用设备资源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B68395E-A6B8-9D49-A9AE-57D277EFF0A4}"/>
              </a:ext>
            </a:extLst>
          </p:cNvPr>
          <p:cNvSpPr/>
          <p:nvPr/>
        </p:nvSpPr>
        <p:spPr>
          <a:xfrm>
            <a:off x="4603125" y="67623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</a:rPr>
              <a:t>应用程序</a:t>
            </a: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92DAC5EC-8033-984D-9E68-98ACCDC9873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4951936" y="4416202"/>
            <a:ext cx="2194" cy="23681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3F82871D-00F2-AD49-9A42-5A0D8B1968A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515981" y="4410299"/>
            <a:ext cx="1" cy="24271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B23A369B-9FA8-7C48-900A-4C16ADE03E50}"/>
              </a:ext>
            </a:extLst>
          </p:cNvPr>
          <p:cNvSpPr/>
          <p:nvPr/>
        </p:nvSpPr>
        <p:spPr>
          <a:xfrm>
            <a:off x="62280" y="2387385"/>
            <a:ext cx="825867" cy="872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三种方式：</a:t>
            </a:r>
            <a:endParaRPr kumimoji="1" lang="en-US" altLang="zh-CN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直通</a:t>
            </a:r>
            <a:endParaRPr kumimoji="1"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抽象</a:t>
            </a:r>
            <a:endParaRPr kumimoji="1"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虚拟化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DAE3379F-F268-9D48-B934-137ADE3CC275}"/>
              </a:ext>
            </a:extLst>
          </p:cNvPr>
          <p:cNvSpPr/>
          <p:nvPr/>
        </p:nvSpPr>
        <p:spPr>
          <a:xfrm>
            <a:off x="257136" y="4244575"/>
            <a:ext cx="168242" cy="157796"/>
          </a:xfrm>
          <a:prstGeom prst="roundRect">
            <a:avLst>
              <a:gd name="adj" fmla="val 19298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8B7F7A9D-1D8F-F04B-ADAE-9EC8EE85D6F9}"/>
              </a:ext>
            </a:extLst>
          </p:cNvPr>
          <p:cNvSpPr/>
          <p:nvPr/>
        </p:nvSpPr>
        <p:spPr>
          <a:xfrm>
            <a:off x="257136" y="4447104"/>
            <a:ext cx="168242" cy="157796"/>
          </a:xfrm>
          <a:prstGeom prst="roundRect">
            <a:avLst>
              <a:gd name="adj" fmla="val 19298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F1C74219-AF0E-244D-A4B0-110BA72CC7D3}"/>
              </a:ext>
            </a:extLst>
          </p:cNvPr>
          <p:cNvSpPr/>
          <p:nvPr/>
        </p:nvSpPr>
        <p:spPr>
          <a:xfrm>
            <a:off x="257136" y="4649633"/>
            <a:ext cx="168242" cy="157796"/>
          </a:xfrm>
          <a:prstGeom prst="roundRect">
            <a:avLst>
              <a:gd name="adj" fmla="val 19298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0341CF8C-B826-864C-BA51-F4E142D86F6D}"/>
              </a:ext>
            </a:extLst>
          </p:cNvPr>
          <p:cNvSpPr/>
          <p:nvPr/>
        </p:nvSpPr>
        <p:spPr>
          <a:xfrm>
            <a:off x="257136" y="4949175"/>
            <a:ext cx="168242" cy="78867"/>
          </a:xfrm>
          <a:custGeom>
            <a:avLst/>
            <a:gdLst>
              <a:gd name="connsiteX0" fmla="*/ 0 w 168242"/>
              <a:gd name="connsiteY0" fmla="*/ 0 h 78867"/>
              <a:gd name="connsiteX1" fmla="*/ 168242 w 168242"/>
              <a:gd name="connsiteY1" fmla="*/ 0 h 78867"/>
              <a:gd name="connsiteX2" fmla="*/ 168242 w 168242"/>
              <a:gd name="connsiteY2" fmla="*/ 78867 h 78867"/>
              <a:gd name="connsiteX3" fmla="*/ 48071 w 168242"/>
              <a:gd name="connsiteY3" fmla="*/ 78867 h 78867"/>
              <a:gd name="connsiteX4" fmla="*/ 0 w 168242"/>
              <a:gd name="connsiteY4" fmla="*/ 30796 h 78867"/>
              <a:gd name="connsiteX5" fmla="*/ 0 w 168242"/>
              <a:gd name="connsiteY5" fmla="*/ 0 h 7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242" h="78867">
                <a:moveTo>
                  <a:pt x="0" y="0"/>
                </a:moveTo>
                <a:lnTo>
                  <a:pt x="168242" y="0"/>
                </a:lnTo>
                <a:lnTo>
                  <a:pt x="168242" y="78867"/>
                </a:lnTo>
                <a:lnTo>
                  <a:pt x="48071" y="78867"/>
                </a:lnTo>
                <a:lnTo>
                  <a:pt x="0" y="307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F4CC119F-4DE8-F348-AC2C-81FDB03EAB82}"/>
              </a:ext>
            </a:extLst>
          </p:cNvPr>
          <p:cNvSpPr/>
          <p:nvPr/>
        </p:nvSpPr>
        <p:spPr>
          <a:xfrm>
            <a:off x="257136" y="4870246"/>
            <a:ext cx="168242" cy="78929"/>
          </a:xfrm>
          <a:custGeom>
            <a:avLst/>
            <a:gdLst>
              <a:gd name="connsiteX0" fmla="*/ 0 w 168242"/>
              <a:gd name="connsiteY0" fmla="*/ 0 h 78929"/>
              <a:gd name="connsiteX1" fmla="*/ 120171 w 168242"/>
              <a:gd name="connsiteY1" fmla="*/ 0 h 78929"/>
              <a:gd name="connsiteX2" fmla="*/ 168242 w 168242"/>
              <a:gd name="connsiteY2" fmla="*/ 48071 h 78929"/>
              <a:gd name="connsiteX3" fmla="*/ 168242 w 168242"/>
              <a:gd name="connsiteY3" fmla="*/ 78929 h 78929"/>
              <a:gd name="connsiteX4" fmla="*/ 0 w 168242"/>
              <a:gd name="connsiteY4" fmla="*/ 78929 h 78929"/>
              <a:gd name="connsiteX5" fmla="*/ 0 w 168242"/>
              <a:gd name="connsiteY5" fmla="*/ 0 h 7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242" h="78929">
                <a:moveTo>
                  <a:pt x="0" y="0"/>
                </a:moveTo>
                <a:lnTo>
                  <a:pt x="120171" y="0"/>
                </a:lnTo>
                <a:lnTo>
                  <a:pt x="168242" y="48071"/>
                </a:lnTo>
                <a:lnTo>
                  <a:pt x="168242" y="78929"/>
                </a:lnTo>
                <a:lnTo>
                  <a:pt x="0" y="78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6C55296-3BC5-274F-8C9C-0C5B906491C2}"/>
              </a:ext>
            </a:extLst>
          </p:cNvPr>
          <p:cNvSpPr/>
          <p:nvPr/>
        </p:nvSpPr>
        <p:spPr>
          <a:xfrm>
            <a:off x="386438" y="4162454"/>
            <a:ext cx="441146" cy="272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702AC7E-9AD5-1B4A-AC90-3AAC0F89912D}"/>
              </a:ext>
            </a:extLst>
          </p:cNvPr>
          <p:cNvSpPr/>
          <p:nvPr/>
        </p:nvSpPr>
        <p:spPr>
          <a:xfrm>
            <a:off x="386438" y="4373628"/>
            <a:ext cx="369012" cy="271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9768091-9B58-424B-8F22-2F1B27B5C23B}"/>
              </a:ext>
            </a:extLst>
          </p:cNvPr>
          <p:cNvSpPr/>
          <p:nvPr/>
        </p:nvSpPr>
        <p:spPr>
          <a:xfrm>
            <a:off x="386438" y="4584802"/>
            <a:ext cx="441146" cy="272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硬件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87B42A7-F8D7-7B47-95E3-487A34B10CFA}"/>
              </a:ext>
            </a:extLst>
          </p:cNvPr>
          <p:cNvSpPr/>
          <p:nvPr/>
        </p:nvSpPr>
        <p:spPr>
          <a:xfrm>
            <a:off x="386438" y="4795977"/>
            <a:ext cx="441146" cy="272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接口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14C135-4045-0042-8E59-A0A64C64ACFD}"/>
              </a:ext>
            </a:extLst>
          </p:cNvPr>
          <p:cNvSpPr/>
          <p:nvPr/>
        </p:nvSpPr>
        <p:spPr>
          <a:xfrm>
            <a:off x="1187624" y="1133887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800" dirty="0">
                <a:solidFill>
                  <a:schemeClr val="accent1"/>
                </a:solidFill>
              </a:rPr>
              <a:t>系统调用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6472F38-1A09-A34A-A17D-320C8A784960}"/>
              </a:ext>
            </a:extLst>
          </p:cNvPr>
          <p:cNvSpPr/>
          <p:nvPr/>
        </p:nvSpPr>
        <p:spPr>
          <a:xfrm>
            <a:off x="2453576" y="1133887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schemeClr val="accent3"/>
                </a:solidFill>
              </a:rPr>
              <a:t>CPU</a:t>
            </a:r>
            <a:r>
              <a:rPr kumimoji="1" lang="zh-CN" altLang="en-US" sz="800" dirty="0">
                <a:solidFill>
                  <a:schemeClr val="accent3"/>
                </a:solidFill>
              </a:rPr>
              <a:t>指令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8CB514C-637B-C744-81BD-F2E868DEBB7D}"/>
              </a:ext>
            </a:extLst>
          </p:cNvPr>
          <p:cNvSpPr/>
          <p:nvPr/>
        </p:nvSpPr>
        <p:spPr>
          <a:xfrm>
            <a:off x="3776225" y="1133887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800" dirty="0">
                <a:solidFill>
                  <a:schemeClr val="accent1"/>
                </a:solidFill>
              </a:rPr>
              <a:t>系统调用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C8C33E2-E94E-9C4A-B669-CDB00A32EDD9}"/>
              </a:ext>
            </a:extLst>
          </p:cNvPr>
          <p:cNvSpPr/>
          <p:nvPr/>
        </p:nvSpPr>
        <p:spPr>
          <a:xfrm>
            <a:off x="5012390" y="1133887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schemeClr val="accent3"/>
                </a:solidFill>
              </a:rPr>
              <a:t>CPU</a:t>
            </a:r>
            <a:r>
              <a:rPr kumimoji="1" lang="zh-CN" altLang="en-US" sz="800" dirty="0">
                <a:solidFill>
                  <a:schemeClr val="accent3"/>
                </a:solidFill>
              </a:rPr>
              <a:t>指令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9824409-4A65-CD44-9EE8-178C75CA2176}"/>
              </a:ext>
            </a:extLst>
          </p:cNvPr>
          <p:cNvSpPr/>
          <p:nvPr/>
        </p:nvSpPr>
        <p:spPr>
          <a:xfrm>
            <a:off x="6963935" y="1133887"/>
            <a:ext cx="6323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800" dirty="0">
                <a:solidFill>
                  <a:schemeClr val="accent1"/>
                </a:solidFill>
              </a:rPr>
              <a:t>系统调用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52753F93-0BC1-6E4F-829D-52732B9CC3A7}"/>
              </a:ext>
            </a:extLst>
          </p:cNvPr>
          <p:cNvSpPr/>
          <p:nvPr/>
        </p:nvSpPr>
        <p:spPr>
          <a:xfrm rot="16200000">
            <a:off x="2304225" y="4151130"/>
            <a:ext cx="167378" cy="2256559"/>
          </a:xfrm>
          <a:prstGeom prst="leftBrace">
            <a:avLst>
              <a:gd name="adj1" fmla="val 47215"/>
              <a:gd name="adj2" fmla="val 50000"/>
            </a:avLst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B685CB50-6DC8-4846-9DE5-072B4B793EC0}"/>
              </a:ext>
            </a:extLst>
          </p:cNvPr>
          <p:cNvSpPr/>
          <p:nvPr/>
        </p:nvSpPr>
        <p:spPr>
          <a:xfrm rot="16200000">
            <a:off x="4870444" y="4151130"/>
            <a:ext cx="167378" cy="2256561"/>
          </a:xfrm>
          <a:prstGeom prst="leftBrace">
            <a:avLst>
              <a:gd name="adj1" fmla="val 47215"/>
              <a:gd name="adj2" fmla="val 50000"/>
            </a:avLst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左大括号 98">
            <a:extLst>
              <a:ext uri="{FF2B5EF4-FFF2-40B4-BE49-F238E27FC236}">
                <a16:creationId xmlns:a16="http://schemas.microsoft.com/office/drawing/2014/main" id="{00DA2494-2044-C841-AB6E-40F8B5176A06}"/>
              </a:ext>
            </a:extLst>
          </p:cNvPr>
          <p:cNvSpPr/>
          <p:nvPr/>
        </p:nvSpPr>
        <p:spPr>
          <a:xfrm rot="16200000">
            <a:off x="7432273" y="4152192"/>
            <a:ext cx="167378" cy="2256560"/>
          </a:xfrm>
          <a:prstGeom prst="leftBrace">
            <a:avLst>
              <a:gd name="adj1" fmla="val 47215"/>
              <a:gd name="adj2" fmla="val 50000"/>
            </a:avLst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左大括号 99">
            <a:extLst>
              <a:ext uri="{FF2B5EF4-FFF2-40B4-BE49-F238E27FC236}">
                <a16:creationId xmlns:a16="http://schemas.microsoft.com/office/drawing/2014/main" id="{145F1A83-7B97-FA45-BF3A-9F15FFF1A9F0}"/>
              </a:ext>
            </a:extLst>
          </p:cNvPr>
          <p:cNvSpPr/>
          <p:nvPr/>
        </p:nvSpPr>
        <p:spPr>
          <a:xfrm>
            <a:off x="921543" y="647279"/>
            <a:ext cx="167378" cy="977958"/>
          </a:xfrm>
          <a:prstGeom prst="leftBrace">
            <a:avLst>
              <a:gd name="adj1" fmla="val 47215"/>
              <a:gd name="adj2" fmla="val 50000"/>
            </a:avLst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09D29E5-76E2-9D4A-9B43-CA15055E185E}"/>
              </a:ext>
            </a:extLst>
          </p:cNvPr>
          <p:cNvSpPr/>
          <p:nvPr/>
        </p:nvSpPr>
        <p:spPr>
          <a:xfrm>
            <a:off x="142933" y="992962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第一部分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2980C0A-55A9-8546-9FF1-000C1C44B7F1}"/>
              </a:ext>
            </a:extLst>
          </p:cNvPr>
          <p:cNvSpPr/>
          <p:nvPr/>
        </p:nvSpPr>
        <p:spPr>
          <a:xfrm>
            <a:off x="1982850" y="5380501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第三部分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AE1F28CA-9763-F24D-9706-66C159925891}"/>
              </a:ext>
            </a:extLst>
          </p:cNvPr>
          <p:cNvSpPr/>
          <p:nvPr/>
        </p:nvSpPr>
        <p:spPr>
          <a:xfrm>
            <a:off x="4540534" y="5371613"/>
            <a:ext cx="8002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第二部分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FA0B291-95FA-E44F-982A-90C7B453C11F}"/>
              </a:ext>
            </a:extLst>
          </p:cNvPr>
          <p:cNvSpPr/>
          <p:nvPr/>
        </p:nvSpPr>
        <p:spPr>
          <a:xfrm>
            <a:off x="7135444" y="5371613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178663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AB059E4E-25E4-4EEF-A618-DE792DFBA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逻辑运算指令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84978" name="Group 242">
            <a:extLst>
              <a:ext uri="{FF2B5EF4-FFF2-40B4-BE49-F238E27FC236}">
                <a16:creationId xmlns:a16="http://schemas.microsoft.com/office/drawing/2014/main" id="{D4675BE1-7489-4141-BECF-CEBCB9EDB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229598" cy="2158835"/>
        </p:xfrm>
        <a:graphic>
          <a:graphicData uri="http://schemas.openxmlformats.org/drawingml/2006/table">
            <a:tbl>
              <a:tblPr/>
              <a:tblGrid>
                <a:gridCol w="249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7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eor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^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按位异或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orr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|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按位或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and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&amp;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按位与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mvn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Rd,Rn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~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Rn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按位取反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994753"/>
                  </a:ext>
                </a:extLst>
              </a:tr>
            </a:tbl>
          </a:graphicData>
        </a:graphic>
      </p:graphicFrame>
      <p:sp>
        <p:nvSpPr>
          <p:cNvPr id="28674" name="灯片编号占位符 5">
            <a:extLst>
              <a:ext uri="{FF2B5EF4-FFF2-40B4-BE49-F238E27FC236}">
                <a16:creationId xmlns:a16="http://schemas.microsoft.com/office/drawing/2014/main" id="{26E89366-0C4E-40C5-9AEA-E814F101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20CAFD-AB10-495A-904B-03FC0CA380DB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>
            <a:extLst>
              <a:ext uri="{FF2B5EF4-FFF2-40B4-BE49-F238E27FC236}">
                <a16:creationId xmlns:a16="http://schemas.microsoft.com/office/drawing/2014/main" id="{C72892B1-C9D2-463C-910A-1DAB0039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FBCF41-36E6-45B9-9FEE-F34042587619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81A495D4-78B6-4D77-A24C-EE0298A2C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访存指令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4" name="Group 242">
            <a:extLst>
              <a:ext uri="{FF2B5EF4-FFF2-40B4-BE49-F238E27FC236}">
                <a16:creationId xmlns:a16="http://schemas.microsoft.com/office/drawing/2014/main" id="{DE8097FD-E464-C183-6CB4-07826BB865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435280" cy="1295301"/>
        </p:xfrm>
        <a:graphic>
          <a:graphicData uri="http://schemas.openxmlformats.org/drawingml/2006/table">
            <a:tbl>
              <a:tblPr/>
              <a:tblGrid>
                <a:gridCol w="1666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7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ldr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R,addr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mem[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addr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: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addr+R</a:t>
                      </a:r>
                      <a:r>
                        <a:rPr kumimoji="0" lang="en-US" altLang="zh-CN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]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从内存加载数据到寄存器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R,addr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mem[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addr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: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addr+R</a:t>
                      </a:r>
                      <a:r>
                        <a:rPr kumimoji="0" lang="en-US" altLang="zh-CN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]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 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  <a:sym typeface="Symbol" pitchFamily="18" charset="2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Consolas" panose="020B0609020204030204" pitchFamily="49" charset="0"/>
                        </a:rPr>
                        <a:t>把寄存器中数据写到内存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18C054F-3321-A46C-7F5D-6E0FDFD8031F}"/>
              </a:ext>
            </a:extLst>
          </p:cNvPr>
          <p:cNvSpPr txBox="1"/>
          <p:nvPr/>
        </p:nvSpPr>
        <p:spPr>
          <a:xfrm>
            <a:off x="395536" y="2907490"/>
            <a:ext cx="439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en-US" altLang="zh-CN" baseline="-25000" dirty="0"/>
              <a:t>s</a:t>
            </a:r>
            <a:r>
              <a:rPr kumimoji="1" lang="zh-CN" altLang="en-US" dirty="0"/>
              <a:t>指寄存器的大小（字节数）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mem[a : b] </a:t>
            </a:r>
            <a:r>
              <a:rPr kumimoji="1" lang="zh-CN" altLang="en-US" dirty="0"/>
              <a:t>指地址 </a:t>
            </a:r>
            <a:r>
              <a:rPr kumimoji="1" lang="en-US" altLang="zh-CN" dirty="0"/>
              <a:t>a </a:t>
            </a:r>
            <a:r>
              <a:rPr kumimoji="1" lang="zh-CN" altLang="en-US" dirty="0"/>
              <a:t>到地址 </a:t>
            </a:r>
            <a:r>
              <a:rPr kumimoji="1" lang="en-US" altLang="zh-CN" dirty="0"/>
              <a:t>b </a:t>
            </a:r>
            <a:r>
              <a:rPr kumimoji="1" lang="zh-CN" altLang="en-US" dirty="0"/>
              <a:t>的内存范围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87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5094C-8F1F-4052-8DFA-BB95055F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C42E9-C5EF-4856-AAB5-14290359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寻址模式是表示内存地址的表达式</a:t>
            </a:r>
            <a:endParaRPr lang="en-US" altLang="zh-CN" dirty="0"/>
          </a:p>
          <a:p>
            <a:pPr lvl="1"/>
            <a:r>
              <a:rPr lang="zh-CN" altLang="en-US" dirty="0"/>
              <a:t>基地址模式（索引寻址）</a:t>
            </a:r>
            <a:endParaRPr lang="en-US" altLang="zh-CN" dirty="0"/>
          </a:p>
          <a:p>
            <a:pPr lvl="2"/>
            <a:r>
              <a:rPr lang="en-US" altLang="zh-CN" dirty="0"/>
              <a:t>[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b</a:t>
            </a:r>
            <a:r>
              <a:rPr lang="en-US" altLang="zh-CN" dirty="0"/>
              <a:t>]</a:t>
            </a:r>
          </a:p>
          <a:p>
            <a:pPr lvl="1"/>
            <a:r>
              <a:rPr lang="zh-CN" altLang="en-US" dirty="0"/>
              <a:t>基地址加偏移量模式（偏移量寻址）</a:t>
            </a:r>
            <a:endParaRPr lang="en-US" altLang="zh-CN" dirty="0"/>
          </a:p>
          <a:p>
            <a:pPr lvl="2"/>
            <a:r>
              <a:rPr lang="en-US" altLang="zh-CN" dirty="0"/>
              <a:t>[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b</a:t>
            </a:r>
            <a:r>
              <a:rPr lang="en-US" altLang="zh-CN" dirty="0"/>
              <a:t>, offset]</a:t>
            </a:r>
          </a:p>
          <a:p>
            <a:pPr lvl="1"/>
            <a:r>
              <a:rPr lang="zh-CN" altLang="en-US" dirty="0"/>
              <a:t>前索引寻址（寻址操作</a:t>
            </a:r>
            <a:r>
              <a:rPr lang="zh-CN" altLang="en-US" dirty="0">
                <a:solidFill>
                  <a:srgbClr val="C00000"/>
                </a:solidFill>
              </a:rPr>
              <a:t>前</a:t>
            </a:r>
            <a:r>
              <a:rPr lang="zh-CN" altLang="en-US" dirty="0"/>
              <a:t>更新基地址）</a:t>
            </a:r>
            <a:endParaRPr lang="en-US" altLang="zh-CN" dirty="0"/>
          </a:p>
          <a:p>
            <a:pPr lvl="2"/>
            <a:r>
              <a:rPr lang="en-US" altLang="zh-CN" dirty="0"/>
              <a:t>[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b</a:t>
            </a:r>
            <a:r>
              <a:rPr lang="en-US" altLang="zh-CN" dirty="0"/>
              <a:t>, offset]!</a:t>
            </a:r>
            <a:r>
              <a:rPr lang="zh-CN" altLang="en-US" dirty="0"/>
              <a:t>                     </a:t>
            </a:r>
            <a:r>
              <a:rPr lang="en-US" altLang="zh-CN" dirty="0" err="1">
                <a:latin typeface="+mn-ea"/>
                <a:ea typeface="+mn-ea"/>
              </a:rPr>
              <a:t>r</a:t>
            </a:r>
            <a:r>
              <a:rPr lang="en-US" altLang="zh-CN" baseline="-25000" dirty="0" err="1">
                <a:latin typeface="+mn-ea"/>
                <a:ea typeface="+mn-ea"/>
              </a:rPr>
              <a:t>b</a:t>
            </a:r>
            <a:r>
              <a:rPr lang="en-US" altLang="zh-CN" dirty="0">
                <a:latin typeface="+mn-ea"/>
                <a:ea typeface="+mn-ea"/>
              </a:rPr>
              <a:t> += Offset; </a:t>
            </a:r>
            <a:r>
              <a:rPr lang="zh-CN" altLang="en-US" b="1" dirty="0">
                <a:latin typeface="+mn-ea"/>
                <a:ea typeface="+mn-ea"/>
              </a:rPr>
              <a:t>寻址</a:t>
            </a:r>
            <a:r>
              <a:rPr lang="en-US" altLang="zh-CN" dirty="0">
                <a:latin typeface="+mn-ea"/>
                <a:ea typeface="+mn-ea"/>
              </a:rPr>
              <a:t>M[</a:t>
            </a:r>
            <a:r>
              <a:rPr lang="en-US" altLang="zh-CN" dirty="0" err="1">
                <a:latin typeface="+mn-ea"/>
                <a:ea typeface="+mn-ea"/>
              </a:rPr>
              <a:t>r</a:t>
            </a:r>
            <a:r>
              <a:rPr lang="en-US" altLang="zh-CN" baseline="-25000" dirty="0" err="1">
                <a:latin typeface="+mn-ea"/>
                <a:ea typeface="+mn-ea"/>
              </a:rPr>
              <a:t>b</a:t>
            </a:r>
            <a:r>
              <a:rPr lang="en-US" altLang="zh-CN" dirty="0">
                <a:latin typeface="+mn-ea"/>
                <a:ea typeface="+mn-ea"/>
              </a:rPr>
              <a:t>]</a:t>
            </a:r>
            <a:endParaRPr lang="en-US" altLang="zh-CN" dirty="0"/>
          </a:p>
          <a:p>
            <a:pPr lvl="1"/>
            <a:r>
              <a:rPr lang="zh-CN" altLang="en-US" dirty="0"/>
              <a:t>后索引寻址（寻址操作</a:t>
            </a:r>
            <a:r>
              <a:rPr lang="zh-CN" altLang="en-US" dirty="0">
                <a:solidFill>
                  <a:srgbClr val="C00000"/>
                </a:solidFill>
              </a:rPr>
              <a:t>后</a:t>
            </a:r>
            <a:r>
              <a:rPr lang="zh-CN" altLang="en-US" dirty="0"/>
              <a:t>更新基地址）</a:t>
            </a:r>
            <a:endParaRPr lang="en-US" altLang="zh-CN" dirty="0"/>
          </a:p>
          <a:p>
            <a:pPr lvl="2"/>
            <a:r>
              <a:rPr lang="en-US" altLang="zh-CN" dirty="0"/>
              <a:t>[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b</a:t>
            </a:r>
            <a:r>
              <a:rPr lang="en-US" altLang="zh-CN" dirty="0"/>
              <a:t>], offset</a:t>
            </a:r>
            <a:r>
              <a:rPr lang="zh-CN" altLang="en-US" dirty="0"/>
              <a:t>                     </a:t>
            </a:r>
            <a:r>
              <a:rPr lang="zh-CN" altLang="en-US" b="1" dirty="0">
                <a:latin typeface="+mn-ea"/>
                <a:ea typeface="+mn-ea"/>
              </a:rPr>
              <a:t>寻址</a:t>
            </a:r>
            <a:r>
              <a:rPr lang="en-US" altLang="zh-CN" dirty="0">
                <a:latin typeface="+mn-ea"/>
                <a:ea typeface="+mn-ea"/>
              </a:rPr>
              <a:t>M[</a:t>
            </a:r>
            <a:r>
              <a:rPr lang="en-US" altLang="zh-CN" dirty="0" err="1">
                <a:latin typeface="+mn-ea"/>
                <a:ea typeface="+mn-ea"/>
              </a:rPr>
              <a:t>r</a:t>
            </a:r>
            <a:r>
              <a:rPr lang="en-US" altLang="zh-CN" baseline="-25000" dirty="0" err="1">
                <a:latin typeface="+mn-ea"/>
                <a:ea typeface="+mn-ea"/>
              </a:rPr>
              <a:t>b</a:t>
            </a:r>
            <a:r>
              <a:rPr lang="en-US" altLang="zh-CN" dirty="0">
                <a:latin typeface="+mn-ea"/>
                <a:ea typeface="+mn-ea"/>
              </a:rPr>
              <a:t>]; </a:t>
            </a:r>
            <a:r>
              <a:rPr lang="en-US" altLang="zh-CN" dirty="0" err="1">
                <a:latin typeface="+mn-ea"/>
                <a:ea typeface="+mn-ea"/>
              </a:rPr>
              <a:t>r</a:t>
            </a:r>
            <a:r>
              <a:rPr lang="en-US" altLang="zh-CN" baseline="-25000" dirty="0" err="1">
                <a:latin typeface="+mn-ea"/>
                <a:ea typeface="+mn-ea"/>
              </a:rPr>
              <a:t>b</a:t>
            </a:r>
            <a:r>
              <a:rPr lang="en-US" altLang="zh-CN" dirty="0">
                <a:latin typeface="+mn-ea"/>
                <a:ea typeface="+mn-ea"/>
              </a:rPr>
              <a:t> += Offset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3E3132-F629-4B6F-9EA6-6810BD6D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3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B5AEA-3847-730A-0CE7-2A74CDD2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跳转指令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1D0D8B-CD0A-390B-8222-21083B0C2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直接分支指令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以标签对应的地址作为跳转目标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无条件分支指令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&lt;label&gt;</a:t>
            </a:r>
          </a:p>
          <a:p>
            <a:pPr lvl="1"/>
            <a:r>
              <a:rPr kumimoji="1" lang="zh-CN" altLang="en-US" dirty="0"/>
              <a:t>有条件分支指令</a:t>
            </a:r>
            <a:r>
              <a:rPr kumimoji="1" lang="en-US" altLang="zh-CN" dirty="0" err="1"/>
              <a:t>bcond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&lt;label&gt;</a:t>
            </a:r>
            <a:r>
              <a:rPr kumimoji="1" lang="zh-CN" altLang="en-US" dirty="0"/>
              <a:t>，例如</a:t>
            </a:r>
            <a:r>
              <a:rPr kumimoji="1" lang="en-US" altLang="zh-CN" dirty="0" err="1"/>
              <a:t>beq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bne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ble</a:t>
            </a:r>
            <a:endParaRPr kumimoji="1" lang="en-US" altLang="zh-CN" dirty="0"/>
          </a:p>
          <a:p>
            <a:r>
              <a:rPr kumimoji="1" lang="zh-CN" altLang="en-US" dirty="0"/>
              <a:t>间接分支指令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以寄存器中的地址作为跳转目标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br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</a:t>
            </a:r>
            <a:r>
              <a:rPr kumimoji="1" lang="zh-CN" altLang="en-US" dirty="0"/>
              <a:t>，例如 </a:t>
            </a:r>
            <a:r>
              <a:rPr kumimoji="1" lang="en-US" altLang="zh-CN" dirty="0" err="1"/>
              <a:t>br</a:t>
            </a:r>
            <a:r>
              <a:rPr kumimoji="1" lang="zh-CN" altLang="en-US" dirty="0"/>
              <a:t> </a:t>
            </a:r>
            <a:r>
              <a:rPr kumimoji="1" lang="en-US" altLang="zh-CN" dirty="0"/>
              <a:t>x0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585D7A-253D-F869-4C36-E0075474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9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58636-1E88-9285-A9E6-B774B715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函数调用与返回指令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41E5902-974D-AF11-3D20-73197C630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539637"/>
            <a:ext cx="4434538" cy="290807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9CDE6-D180-9CB8-485F-3F96BCF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DBEC45-1272-4E6F-A872-05399CF26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61356"/>
            <a:ext cx="3070547" cy="1710001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16247F1A-C71E-F3ED-4EF2-537B18574246}"/>
              </a:ext>
            </a:extLst>
          </p:cNvPr>
          <p:cNvSpPr/>
          <p:nvPr/>
        </p:nvSpPr>
        <p:spPr>
          <a:xfrm>
            <a:off x="8170370" y="3865612"/>
            <a:ext cx="188096" cy="3202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4DABF73-F9A4-2993-6985-DF0F5558E818}"/>
              </a:ext>
            </a:extLst>
          </p:cNvPr>
          <p:cNvSpPr/>
          <p:nvPr/>
        </p:nvSpPr>
        <p:spPr>
          <a:xfrm>
            <a:off x="4788024" y="3249638"/>
            <a:ext cx="2232248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ECF95A6-6CCB-BED2-9AFC-628469248CB2}"/>
              </a:ext>
            </a:extLst>
          </p:cNvPr>
          <p:cNvSpPr/>
          <p:nvPr/>
        </p:nvSpPr>
        <p:spPr>
          <a:xfrm>
            <a:off x="4788024" y="2036322"/>
            <a:ext cx="2232248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F7CB866-E345-AB9C-0D1D-959B03854AD1}"/>
              </a:ext>
            </a:extLst>
          </p:cNvPr>
          <p:cNvSpPr/>
          <p:nvPr/>
        </p:nvSpPr>
        <p:spPr>
          <a:xfrm>
            <a:off x="2483768" y="2789800"/>
            <a:ext cx="1080120" cy="2238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03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>
            <a:extLst>
              <a:ext uri="{FF2B5EF4-FFF2-40B4-BE49-F238E27FC236}">
                <a16:creationId xmlns:a16="http://schemas.microsoft.com/office/drawing/2014/main" id="{65EABB54-0606-411B-8DED-5B23102B9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函数调用指令（</a:t>
            </a:r>
            <a:r>
              <a:rPr lang="en-US" altLang="zh-CN" dirty="0"/>
              <a:t>caller</a:t>
            </a:r>
            <a:r>
              <a:rPr lang="zh-CN" altLang="en-US" dirty="0"/>
              <a:t>调用</a:t>
            </a:r>
            <a:r>
              <a:rPr lang="en-US" altLang="zh-CN" dirty="0"/>
              <a:t>callee</a:t>
            </a:r>
            <a:r>
              <a:rPr lang="zh-CN" altLang="en-US" dirty="0"/>
              <a:t>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64117D7-E20F-4665-9FEE-DA1138AA71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  <a:defRPr/>
            </a:pPr>
            <a:r>
              <a:rPr lang="zh-CN" altLang="en-US" dirty="0"/>
              <a:t>指令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  <a:defRPr/>
            </a:pPr>
            <a:r>
              <a:rPr kumimoji="1" lang="en-US" altLang="zh-CN" sz="2167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   </a:t>
            </a:r>
            <a:r>
              <a:rPr kumimoji="1" lang="en-US" altLang="zh-CN" sz="2167" b="1" i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label</a:t>
            </a:r>
            <a:r>
              <a:rPr kumimoji="1" lang="en-US" altLang="zh-CN" sz="2167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(</a:t>
            </a:r>
            <a:r>
              <a:rPr lang="zh-CN" altLang="en-US" sz="2000" dirty="0"/>
              <a:t>直接调用，调用函数</a:t>
            </a:r>
            <a:r>
              <a:rPr kumimoji="1" lang="en-US" altLang="zh-CN" sz="2167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140000"/>
              </a:lnSpc>
              <a:defRPr/>
            </a:pPr>
            <a:r>
              <a:rPr kumimoji="1" lang="en-US" altLang="zh-CN" sz="2167" b="1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blr</a:t>
            </a:r>
            <a:r>
              <a:rPr kumimoji="1" lang="en-US" altLang="zh-CN" sz="2167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kumimoji="1" lang="en-US" altLang="zh-CN" sz="2167" b="1" i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Rn   </a:t>
            </a:r>
            <a:r>
              <a:rPr kumimoji="1" lang="en-US" altLang="zh-CN" sz="2167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2167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zh-CN" altLang="en-US" sz="2000" dirty="0"/>
              <a:t>间接调用，调用函数指针</a:t>
            </a:r>
            <a:r>
              <a:rPr kumimoji="1" lang="en-US" altLang="zh-CN" sz="2167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40000"/>
              </a:lnSpc>
              <a:defRPr/>
            </a:pPr>
            <a:endParaRPr lang="en-US" altLang="zh-CN" dirty="0"/>
          </a:p>
          <a:p>
            <a:pPr>
              <a:lnSpc>
                <a:spcPct val="140000"/>
              </a:lnSpc>
              <a:defRPr/>
            </a:pPr>
            <a:r>
              <a:rPr lang="zh-CN" altLang="en-US" dirty="0"/>
              <a:t>功能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  <a:defRPr/>
            </a:pPr>
            <a:r>
              <a:rPr lang="zh-CN" altLang="en-US" dirty="0"/>
              <a:t>将</a:t>
            </a:r>
            <a:r>
              <a:rPr lang="zh-CN" altLang="en-US" b="1" dirty="0">
                <a:solidFill>
                  <a:srgbClr val="C00000"/>
                </a:solidFill>
              </a:rPr>
              <a:t>返回地址</a:t>
            </a:r>
            <a:r>
              <a:rPr lang="zh-CN" altLang="en-US" dirty="0"/>
              <a:t>存储在</a:t>
            </a:r>
            <a:r>
              <a:rPr lang="zh-CN" altLang="en-US" b="1" dirty="0">
                <a:solidFill>
                  <a:srgbClr val="C00000"/>
                </a:solidFill>
              </a:rPr>
              <a:t>链接寄存器</a:t>
            </a:r>
            <a:r>
              <a:rPr lang="en-US" altLang="zh-CN" b="1" dirty="0">
                <a:solidFill>
                  <a:srgbClr val="C00000"/>
                </a:solidFill>
              </a:rPr>
              <a:t>LR</a:t>
            </a:r>
            <a:r>
              <a:rPr kumimoji="1" lang="en-US" altLang="zh-CN" b="1" i="1" dirty="0">
                <a:solidFill>
                  <a:srgbClr val="C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b="1" dirty="0"/>
              <a:t>(x30</a:t>
            </a:r>
            <a:r>
              <a:rPr lang="zh-CN" altLang="en-US" sz="2000" b="1" dirty="0"/>
              <a:t>寄存器的别名</a:t>
            </a:r>
            <a:r>
              <a:rPr lang="en-US" altLang="zh-CN" sz="2000" b="1" dirty="0"/>
              <a:t>)</a:t>
            </a:r>
          </a:p>
          <a:p>
            <a:pPr lvl="1">
              <a:lnSpc>
                <a:spcPct val="140000"/>
              </a:lnSpc>
              <a:defRPr/>
            </a:pPr>
            <a:r>
              <a:rPr lang="zh-CN" altLang="en-US" dirty="0"/>
              <a:t>跳转到被调用者的</a:t>
            </a:r>
            <a:r>
              <a:rPr lang="zh-CN" altLang="en-US" b="1" dirty="0">
                <a:solidFill>
                  <a:srgbClr val="C00000"/>
                </a:solidFill>
              </a:rPr>
              <a:t>入口地址</a:t>
            </a:r>
            <a:endParaRPr kumimoji="1" lang="en-US" altLang="zh-CN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40000"/>
              </a:lnSpc>
              <a:buNone/>
              <a:defRPr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</p:txBody>
      </p:sp>
      <p:sp>
        <p:nvSpPr>
          <p:cNvPr id="65538" name="灯片编号占位符 5">
            <a:extLst>
              <a:ext uri="{FF2B5EF4-FFF2-40B4-BE49-F238E27FC236}">
                <a16:creationId xmlns:a16="http://schemas.microsoft.com/office/drawing/2014/main" id="{C7227536-26A5-4BFE-82D9-D501B89F6A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FEF35B-C635-44D7-89F9-B3EF103965F5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zh-CN" altLang="en-US" sz="1167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9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>
            <a:extLst>
              <a:ext uri="{FF2B5EF4-FFF2-40B4-BE49-F238E27FC236}">
                <a16:creationId xmlns:a16="http://schemas.microsoft.com/office/drawing/2014/main" id="{38B964BC-B2C7-4898-A28B-B253128984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函数返回指令（</a:t>
            </a:r>
            <a:r>
              <a:rPr lang="en-US" altLang="zh-CN" dirty="0"/>
              <a:t>callee</a:t>
            </a:r>
            <a:r>
              <a:rPr lang="zh-CN" altLang="en-US" dirty="0"/>
              <a:t>返回</a:t>
            </a:r>
            <a:r>
              <a:rPr lang="en-US" altLang="zh-CN" dirty="0"/>
              <a:t>caller</a:t>
            </a:r>
            <a:r>
              <a:rPr lang="zh-CN" altLang="en-US" dirty="0"/>
              <a:t>）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FC875E4F-01EB-49BF-802B-9DB33C8477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33501"/>
            <a:ext cx="8229600" cy="3252191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defRPr/>
            </a:pPr>
            <a:r>
              <a:rPr lang="zh-CN" altLang="en-US" dirty="0"/>
              <a:t>指令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  <a:defRPr/>
            </a:pPr>
            <a:r>
              <a:rPr kumimoji="1" lang="en-US" altLang="zh-CN" sz="2167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ret</a:t>
            </a:r>
            <a:r>
              <a:rPr kumimoji="1" lang="zh-CN" altLang="en-US" sz="2167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28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zh-CN" altLang="en-US" dirty="0"/>
              <a:t>不区分直接调用与间接调用</a:t>
            </a:r>
            <a:r>
              <a:rPr kumimoji="1" lang="en-US" altLang="zh-CN" sz="28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  <a:endParaRPr kumimoji="1" lang="en-US" altLang="zh-CN" sz="2167" b="1" dirty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>
              <a:lnSpc>
                <a:spcPct val="140000"/>
              </a:lnSpc>
              <a:defRPr/>
            </a:pPr>
            <a:endParaRPr lang="en-US" altLang="zh-CN" dirty="0"/>
          </a:p>
          <a:p>
            <a:pPr>
              <a:lnSpc>
                <a:spcPct val="140000"/>
              </a:lnSpc>
              <a:defRPr/>
            </a:pPr>
            <a:r>
              <a:rPr lang="zh-CN" altLang="en-US" dirty="0"/>
              <a:t>功能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  <a:defRPr/>
            </a:pPr>
            <a:r>
              <a:rPr lang="zh-CN" altLang="en-US" dirty="0"/>
              <a:t>跳转到</a:t>
            </a:r>
            <a:r>
              <a:rPr lang="zh-CN" altLang="en-US" b="1" dirty="0">
                <a:solidFill>
                  <a:srgbClr val="C00000"/>
                </a:solidFill>
              </a:rPr>
              <a:t>返回地址（链接寄存器</a:t>
            </a:r>
            <a:r>
              <a:rPr lang="en-US" altLang="zh-CN" b="1" dirty="0">
                <a:solidFill>
                  <a:srgbClr val="C00000"/>
                </a:solidFill>
              </a:rPr>
              <a:t>LR</a:t>
            </a:r>
            <a:r>
              <a:rPr lang="zh-CN" altLang="en-US" b="1" dirty="0">
                <a:solidFill>
                  <a:srgbClr val="C00000"/>
                </a:solidFill>
              </a:rPr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Link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Register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  <a:endParaRPr lang="en-US" altLang="zh-CN" dirty="0"/>
          </a:p>
          <a:p>
            <a:pPr marL="457200" lvl="1" indent="0">
              <a:lnSpc>
                <a:spcPct val="140000"/>
              </a:lnSpc>
              <a:buNone/>
              <a:defRPr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lnSpc>
                <a:spcPct val="140000"/>
              </a:lnSpc>
              <a:buNone/>
              <a:defRPr/>
            </a:pPr>
            <a:endParaRPr kumimoji="1" lang="en-US" altLang="zh-CN" sz="1333" dirty="0">
              <a:ea typeface="宋体" panose="02010600030101010101" pitchFamily="2" charset="-122"/>
            </a:endParaRPr>
          </a:p>
          <a:p>
            <a:pPr marL="0" indent="0">
              <a:lnSpc>
                <a:spcPct val="140000"/>
              </a:lnSpc>
              <a:buNone/>
              <a:defRPr/>
            </a:pPr>
            <a:endParaRPr kumimoji="1"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40000"/>
              </a:lnSpc>
              <a:buNone/>
              <a:defRPr/>
            </a:pPr>
            <a:endParaRPr kumimoji="1" lang="en-US" altLang="zh-CN" sz="1333" dirty="0">
              <a:ea typeface="宋体" panose="02010600030101010101" pitchFamily="2" charset="-122"/>
            </a:endParaRPr>
          </a:p>
        </p:txBody>
      </p:sp>
      <p:sp>
        <p:nvSpPr>
          <p:cNvPr id="73730" name="灯片编号占位符 5">
            <a:extLst>
              <a:ext uri="{FF2B5EF4-FFF2-40B4-BE49-F238E27FC236}">
                <a16:creationId xmlns:a16="http://schemas.microsoft.com/office/drawing/2014/main" id="{4EC15386-EB5C-411B-8204-494E5197E1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DA4A0E-1B70-459A-8122-206C2DE01355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zh-CN" altLang="en-US" sz="1167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119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29070-83C4-EB31-442F-9FDE9E6A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示例：</a:t>
            </a:r>
            <a:r>
              <a:rPr kumimoji="1" lang="en-US" altLang="zh-CN" dirty="0"/>
              <a:t>PC</a:t>
            </a:r>
            <a:r>
              <a:rPr kumimoji="1" lang="zh-CN" altLang="en-US" dirty="0"/>
              <a:t>与</a:t>
            </a:r>
            <a:r>
              <a:rPr kumimoji="1" lang="en-US" altLang="zh-CN" dirty="0"/>
              <a:t>LR</a:t>
            </a:r>
            <a:r>
              <a:rPr kumimoji="1" lang="zh-CN" altLang="en-US" dirty="0"/>
              <a:t>的变化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78EEAB5-8C75-2E34-103D-8F97C16AF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30" b="37787"/>
          <a:stretch/>
        </p:blipFill>
        <p:spPr>
          <a:xfrm>
            <a:off x="534380" y="1166811"/>
            <a:ext cx="7139136" cy="234661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A77C30-A51C-AA21-8383-185CC1BB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73ADFC-34EB-205D-3C5F-126F4E8FF2D2}"/>
              </a:ext>
            </a:extLst>
          </p:cNvPr>
          <p:cNvSpPr/>
          <p:nvPr/>
        </p:nvSpPr>
        <p:spPr>
          <a:xfrm>
            <a:off x="1116833" y="3937622"/>
            <a:ext cx="1368152" cy="384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0x18</a:t>
            </a:r>
            <a:endParaRPr lang="zh-CN" altLang="en-US" sz="1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C654CD-AFE4-73C7-E844-EFE807090097}"/>
              </a:ext>
            </a:extLst>
          </p:cNvPr>
          <p:cNvSpPr/>
          <p:nvPr/>
        </p:nvSpPr>
        <p:spPr>
          <a:xfrm>
            <a:off x="1116833" y="4553102"/>
            <a:ext cx="1368152" cy="3845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前一个返回地址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57446B-EE77-A06F-6DDE-A3EA2BAC40F3}"/>
              </a:ext>
            </a:extLst>
          </p:cNvPr>
          <p:cNvSpPr/>
          <p:nvPr/>
        </p:nvSpPr>
        <p:spPr>
          <a:xfrm>
            <a:off x="3565105" y="3937620"/>
            <a:ext cx="1368152" cy="3845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0x0</a:t>
            </a:r>
            <a:endParaRPr lang="zh-CN" altLang="en-US" sz="1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59B9E2-ACFC-435A-B884-C4A952194425}"/>
              </a:ext>
            </a:extLst>
          </p:cNvPr>
          <p:cNvSpPr/>
          <p:nvPr/>
        </p:nvSpPr>
        <p:spPr>
          <a:xfrm>
            <a:off x="3550878" y="4553102"/>
            <a:ext cx="1368152" cy="3845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0x1c</a:t>
            </a:r>
            <a:endParaRPr lang="zh-CN" altLang="en-US" sz="1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F7CD88-5E01-7208-FC41-CB3EB5D64094}"/>
              </a:ext>
            </a:extLst>
          </p:cNvPr>
          <p:cNvSpPr/>
          <p:nvPr/>
        </p:nvSpPr>
        <p:spPr>
          <a:xfrm>
            <a:off x="6085385" y="3937620"/>
            <a:ext cx="1368152" cy="3845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0x1c</a:t>
            </a:r>
            <a:endParaRPr lang="zh-CN" altLang="en-US" sz="14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254767-1DE5-F578-87C7-B722A99FD279}"/>
              </a:ext>
            </a:extLst>
          </p:cNvPr>
          <p:cNvSpPr/>
          <p:nvPr/>
        </p:nvSpPr>
        <p:spPr>
          <a:xfrm>
            <a:off x="6085385" y="4548189"/>
            <a:ext cx="1368152" cy="3845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0x1c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26FCCC-BBD5-F845-AEAA-B5F9D1C58BF6}"/>
              </a:ext>
            </a:extLst>
          </p:cNvPr>
          <p:cNvSpPr txBox="1"/>
          <p:nvPr/>
        </p:nvSpPr>
        <p:spPr>
          <a:xfrm>
            <a:off x="520189" y="3976020"/>
            <a:ext cx="57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PC</a:t>
            </a:r>
            <a:endParaRPr lang="zh-CN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3D8ADA-A496-CBEC-E775-5933B574DB74}"/>
              </a:ext>
            </a:extLst>
          </p:cNvPr>
          <p:cNvSpPr txBox="1"/>
          <p:nvPr/>
        </p:nvSpPr>
        <p:spPr>
          <a:xfrm>
            <a:off x="520189" y="4624352"/>
            <a:ext cx="57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</a:rPr>
              <a:t>LR</a:t>
            </a:r>
            <a:endParaRPr lang="zh-CN" alt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85FAE14-D830-0658-6E63-7458A66CC9A0}"/>
              </a:ext>
            </a:extLst>
          </p:cNvPr>
          <p:cNvCxnSpPr/>
          <p:nvPr/>
        </p:nvCxnSpPr>
        <p:spPr>
          <a:xfrm>
            <a:off x="2556993" y="4441677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3813339-01AA-65BE-77A5-E73ADACEC2B7}"/>
              </a:ext>
            </a:extLst>
          </p:cNvPr>
          <p:cNvSpPr txBox="1"/>
          <p:nvPr/>
        </p:nvSpPr>
        <p:spPr>
          <a:xfrm>
            <a:off x="2793597" y="4168310"/>
            <a:ext cx="57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bl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366FBC-37C6-015A-CA5A-BFCCAEAC01A9}"/>
              </a:ext>
            </a:extLst>
          </p:cNvPr>
          <p:cNvSpPr txBox="1"/>
          <p:nvPr/>
        </p:nvSpPr>
        <p:spPr>
          <a:xfrm>
            <a:off x="5329301" y="4115145"/>
            <a:ext cx="576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ret</a:t>
            </a:r>
            <a:endParaRPr lang="zh-CN" altLang="en-US" sz="1400" b="1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3F71757-2D59-2EB3-A83B-C1296056D7C2}"/>
              </a:ext>
            </a:extLst>
          </p:cNvPr>
          <p:cNvCxnSpPr/>
          <p:nvPr/>
        </p:nvCxnSpPr>
        <p:spPr>
          <a:xfrm>
            <a:off x="5149281" y="4422922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2F635B9-31BC-3590-C989-ED729162ED40}"/>
              </a:ext>
            </a:extLst>
          </p:cNvPr>
          <p:cNvSpPr txBox="1"/>
          <p:nvPr/>
        </p:nvSpPr>
        <p:spPr>
          <a:xfrm>
            <a:off x="1331640" y="5004868"/>
            <a:ext cx="969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调用前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63A1B89-9ADA-86F8-ED76-FBDB7C5CDF8D}"/>
              </a:ext>
            </a:extLst>
          </p:cNvPr>
          <p:cNvSpPr txBox="1"/>
          <p:nvPr/>
        </p:nvSpPr>
        <p:spPr>
          <a:xfrm>
            <a:off x="3764289" y="5004868"/>
            <a:ext cx="969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调用后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425ADD-35EF-B0FB-405C-74955F45D919}"/>
              </a:ext>
            </a:extLst>
          </p:cNvPr>
          <p:cNvSpPr txBox="1"/>
          <p:nvPr/>
        </p:nvSpPr>
        <p:spPr>
          <a:xfrm>
            <a:off x="6284569" y="5004868"/>
            <a:ext cx="969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/>
              <a:t>返回后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BF6A63F-CCF2-403A-E57E-3DE8D43D21DC}"/>
              </a:ext>
            </a:extLst>
          </p:cNvPr>
          <p:cNvCxnSpPr>
            <a:cxnSpLocks/>
          </p:cNvCxnSpPr>
          <p:nvPr/>
        </p:nvCxnSpPr>
        <p:spPr>
          <a:xfrm>
            <a:off x="3853137" y="2713484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94ED7CF-905A-A994-02FF-FE16885FF636}"/>
              </a:ext>
            </a:extLst>
          </p:cNvPr>
          <p:cNvCxnSpPr>
            <a:cxnSpLocks/>
          </p:cNvCxnSpPr>
          <p:nvPr/>
        </p:nvCxnSpPr>
        <p:spPr>
          <a:xfrm>
            <a:off x="3853137" y="1777380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27903E7-0995-E12C-0ADC-18C398F95DD9}"/>
              </a:ext>
            </a:extLst>
          </p:cNvPr>
          <p:cNvCxnSpPr>
            <a:cxnSpLocks/>
          </p:cNvCxnSpPr>
          <p:nvPr/>
        </p:nvCxnSpPr>
        <p:spPr>
          <a:xfrm flipV="1">
            <a:off x="3853137" y="2910585"/>
            <a:ext cx="291770" cy="212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6699740-7AD1-69A8-6961-77DCF4821AF5}"/>
              </a:ext>
            </a:extLst>
          </p:cNvPr>
          <p:cNvCxnSpPr>
            <a:cxnSpLocks/>
          </p:cNvCxnSpPr>
          <p:nvPr/>
        </p:nvCxnSpPr>
        <p:spPr>
          <a:xfrm flipV="1">
            <a:off x="3853137" y="2891832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17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6" grpId="0"/>
      <p:bldP spid="17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50DE2-6C24-EDAC-39CA-254B4BAE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96A1AB-B46A-BE34-B581-56F2A8D7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2272" lvl="1" indent="-342900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+mj-ea"/>
                <a:ea typeface="+mj-ea"/>
              </a:rPr>
              <a:t> 调用被调用者：</a:t>
            </a:r>
            <a:r>
              <a:rPr lang="en-US" altLang="zh-CN" sz="2800" b="1" dirty="0">
                <a:solidFill>
                  <a:srgbClr val="C00000"/>
                </a:solidFill>
                <a:latin typeface="+mj-ea"/>
                <a:ea typeface="+mj-ea"/>
              </a:rPr>
              <a:t>bl</a:t>
            </a:r>
            <a:r>
              <a:rPr lang="zh-CN" altLang="en-US" sz="2800" dirty="0">
                <a:latin typeface="+mj-ea"/>
                <a:ea typeface="+mj-ea"/>
              </a:rPr>
              <a:t>指令</a:t>
            </a:r>
            <a:endParaRPr lang="en-US" altLang="zh-CN" sz="2800" dirty="0">
              <a:latin typeface="+mj-ea"/>
              <a:ea typeface="+mj-ea"/>
            </a:endParaRPr>
          </a:p>
          <a:p>
            <a:pPr marL="422272" lvl="1" indent="-342900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+mj-ea"/>
                <a:ea typeface="+mj-ea"/>
              </a:rPr>
              <a:t> </a:t>
            </a:r>
            <a:r>
              <a:rPr lang="zh-CN" altLang="en-US" sz="2800" dirty="0">
                <a:latin typeface="+mj-ea"/>
                <a:ea typeface="+mj-ea"/>
              </a:rPr>
              <a:t>返回到调用者：</a:t>
            </a:r>
            <a:r>
              <a:rPr lang="en-US" altLang="zh-CN" sz="2800" b="1" dirty="0">
                <a:solidFill>
                  <a:srgbClr val="C00000"/>
                </a:solidFill>
                <a:latin typeface="+mj-ea"/>
                <a:ea typeface="+mj-ea"/>
              </a:rPr>
              <a:t>ret</a:t>
            </a:r>
            <a:r>
              <a:rPr lang="zh-CN" altLang="en-US" sz="2800" dirty="0">
                <a:latin typeface="+mj-ea"/>
                <a:ea typeface="+mj-ea"/>
              </a:rPr>
              <a:t>指令</a:t>
            </a:r>
            <a:endParaRPr lang="en-US" altLang="zh-CN" sz="2800" dirty="0">
              <a:latin typeface="+mj-ea"/>
              <a:ea typeface="+mj-ea"/>
            </a:endParaRPr>
          </a:p>
          <a:p>
            <a:pPr marL="422272" lvl="1" indent="-342900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+mj-ea"/>
                <a:ea typeface="+mj-ea"/>
              </a:rPr>
              <a:t> </a:t>
            </a:r>
            <a:r>
              <a:rPr lang="zh-CN" altLang="en-US" sz="2800" dirty="0">
                <a:latin typeface="+mj-ea"/>
                <a:ea typeface="+mj-ea"/>
              </a:rPr>
              <a:t>传递数据：</a:t>
            </a: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寄存器</a:t>
            </a:r>
            <a:r>
              <a:rPr lang="zh-CN" altLang="en-US" sz="2800" dirty="0">
                <a:latin typeface="+mj-ea"/>
                <a:ea typeface="+mj-ea"/>
              </a:rPr>
              <a:t>与</a:t>
            </a: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栈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422272" lvl="1" indent="-342900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+mj-ea"/>
                <a:ea typeface="+mj-ea"/>
              </a:rPr>
              <a:t> </a:t>
            </a:r>
            <a:r>
              <a:rPr lang="zh-CN" altLang="en-US" sz="2800" dirty="0">
                <a:latin typeface="+mj-ea"/>
                <a:ea typeface="+mj-ea"/>
              </a:rPr>
              <a:t>寄存器使用约定：</a:t>
            </a: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调用者保存、被调用者保存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422272" lvl="1" indent="-342900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+mj-ea"/>
                <a:ea typeface="+mj-ea"/>
              </a:rPr>
              <a:t> 局部变量：存在函数</a:t>
            </a: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栈桢中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D6C57D-3283-6944-8B76-19DA4B2D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16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9D00E-3A03-6C44-9B05-AACAA2C4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何时发生特权级切换：发生异常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397AA-714B-8942-9E5D-A0381E360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79339"/>
            <a:ext cx="8229600" cy="2335661"/>
          </a:xfrm>
        </p:spPr>
        <p:txBody>
          <a:bodyPr>
            <a:normAutofit fontScale="62500" lnSpcReduction="20000"/>
          </a:bodyPr>
          <a:lstStyle/>
          <a:p>
            <a:r>
              <a:rPr kumimoji="1" lang="zh-CN" altLang="en-US" dirty="0"/>
              <a:t>同步异常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执行当前指令触发异常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第一类：用户程序主动发起：</a:t>
            </a:r>
            <a:r>
              <a:rPr kumimoji="1" lang="en-US" altLang="zh-CN" b="1" dirty="0">
                <a:solidFill>
                  <a:srgbClr val="C00000"/>
                </a:solidFill>
              </a:rPr>
              <a:t>svc</a:t>
            </a:r>
            <a:r>
              <a:rPr kumimoji="1" lang="zh-CN" altLang="en-US" b="1" dirty="0">
                <a:solidFill>
                  <a:srgbClr val="C00000"/>
                </a:solidFill>
              </a:rPr>
              <a:t>指令</a:t>
            </a:r>
            <a:r>
              <a:rPr kumimoji="1" lang="zh-CN" altLang="en-US" dirty="0"/>
              <a:t>（</a:t>
            </a:r>
            <a:r>
              <a:rPr kumimoji="1" lang="en-US" altLang="zh-CN" dirty="0"/>
              <a:t>OS</a:t>
            </a:r>
            <a:r>
              <a:rPr kumimoji="1" lang="zh-CN" altLang="en-US" dirty="0"/>
              <a:t>利用</a:t>
            </a:r>
            <a:r>
              <a:rPr kumimoji="1" lang="en-US" altLang="zh-CN" dirty="0" err="1"/>
              <a:t>eret</a:t>
            </a:r>
            <a:r>
              <a:rPr kumimoji="1" lang="zh-CN" altLang="en-US" dirty="0"/>
              <a:t>指令返回）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第二类：非主动，例如用户程序意外访问空指针：普通</a:t>
            </a:r>
            <a:r>
              <a:rPr kumimoji="1" lang="en-US" altLang="zh-CN" dirty="0" err="1"/>
              <a:t>ldr</a:t>
            </a:r>
            <a:r>
              <a:rPr kumimoji="1" lang="zh-CN" altLang="en-US" dirty="0"/>
              <a:t>指令（</a:t>
            </a:r>
            <a:r>
              <a:rPr kumimoji="1" lang="en-US" altLang="zh-CN" dirty="0"/>
              <a:t>OS</a:t>
            </a:r>
            <a:r>
              <a:rPr kumimoji="1" lang="zh-CN" altLang="en-US" dirty="0"/>
              <a:t>“杀死”出错程序）</a:t>
            </a:r>
            <a:endParaRPr kumimoji="1" lang="en-US" altLang="zh-CN" dirty="0"/>
          </a:p>
          <a:p>
            <a:r>
              <a:rPr kumimoji="1" lang="zh-CN" altLang="en-US" dirty="0"/>
              <a:t>异步异常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收到中断信号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从外设发来的中断，例如屏幕点击、鼠标、收到网络包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CPU</a:t>
            </a:r>
            <a:r>
              <a:rPr kumimoji="1" lang="zh-CN" altLang="en-US" dirty="0"/>
              <a:t>时钟中断，例如定时器超时</a:t>
            </a:r>
            <a:endParaRPr kumimoji="1" lang="en-US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44C6E21-8720-D549-B81F-DC2CF94C19BA}"/>
              </a:ext>
            </a:extLst>
          </p:cNvPr>
          <p:cNvGrpSpPr>
            <a:grpSpLocks/>
          </p:cNvGrpSpPr>
          <p:nvPr/>
        </p:nvGrpSpPr>
        <p:grpSpPr bwMode="auto">
          <a:xfrm>
            <a:off x="1612961" y="1524000"/>
            <a:ext cx="5626039" cy="1828800"/>
            <a:chOff x="2133600" y="3412435"/>
            <a:chExt cx="7953350" cy="22263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7C1B55-8FC2-9346-877D-5CB26FC5C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650" y="3412435"/>
              <a:ext cx="1644046" cy="456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Arial" panose="020B0604020202020204" pitchFamily="34" charset="0"/>
                </a:rPr>
                <a:t>用户程序</a:t>
              </a:r>
              <a:endParaRPr lang="en-US" altLang="zh-CN" sz="2000" dirty="0">
                <a:latin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D29955-E434-6B4F-AC90-0A36FA75A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824" y="3505200"/>
              <a:ext cx="717207" cy="456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</a:rPr>
                <a:t>OS</a:t>
              </a: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733F1C5F-C415-FB44-8CAA-DA07833344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4038" y="3875088"/>
              <a:ext cx="0" cy="598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A52B5421-1C4F-F340-BCF4-C1100C6157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0388" y="4479925"/>
              <a:ext cx="2806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FD41685-604A-8E41-B86B-91E07FBAA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13438" y="4486275"/>
              <a:ext cx="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FCA430B1-CE2C-014D-853D-C2ECD74DF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87688" y="4549775"/>
              <a:ext cx="2832100" cy="546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38314620-B986-1545-BE53-977AF7D2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6575" y="4637088"/>
              <a:ext cx="17463" cy="1001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5A3A68-4133-514B-8115-1801994E4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149" y="4086429"/>
              <a:ext cx="846374" cy="419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b="0" i="1" dirty="0">
                  <a:latin typeface="Arial" panose="020B0604020202020204" pitchFamily="34" charset="0"/>
                </a:rPr>
                <a:t>异常</a:t>
              </a:r>
              <a:endParaRPr lang="en-US" altLang="zh-CN" sz="1800" b="0" i="1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820349-80A3-FA4D-9C36-91B5D736B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1549" y="4388131"/>
              <a:ext cx="4035401" cy="419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b="0" i="1" dirty="0">
                  <a:latin typeface="Arial" panose="020B0604020202020204" pitchFamily="34" charset="0"/>
                </a:rPr>
                <a:t>异常处理函数</a:t>
              </a:r>
              <a:endParaRPr lang="en-US" altLang="zh-CN" sz="1800" b="0" i="1" dirty="0">
                <a:latin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4397D8-82B2-784C-A51A-9DE490C42B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82154">
              <a:off x="3209376" y="4885510"/>
              <a:ext cx="2931199" cy="419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b="0" i="1" dirty="0">
                  <a:latin typeface="Arial" panose="020B0604020202020204" pitchFamily="34" charset="0"/>
                </a:rPr>
                <a:t>异常返回指令</a:t>
              </a:r>
              <a:r>
                <a:rPr lang="en-US" altLang="zh-CN" sz="1800" b="0" i="1" dirty="0">
                  <a:latin typeface="Arial" panose="020B0604020202020204" pitchFamily="34" charset="0"/>
                </a:rPr>
                <a:t>(</a:t>
              </a:r>
              <a:r>
                <a:rPr lang="en-US" altLang="zh-CN" sz="1800" b="0" i="1" dirty="0" err="1">
                  <a:latin typeface="Arial" panose="020B0604020202020204" pitchFamily="34" charset="0"/>
                </a:rPr>
                <a:t>e</a:t>
              </a:r>
              <a:r>
                <a:rPr lang="en-US" altLang="zh-CN" sz="1800" i="1" dirty="0" err="1">
                  <a:latin typeface="Arial" panose="020B0604020202020204" pitchFamily="34" charset="0"/>
                </a:rPr>
                <a:t>ret</a:t>
              </a:r>
              <a:r>
                <a:rPr lang="en-US" altLang="zh-CN" sz="1800" b="0" i="1" dirty="0">
                  <a:latin typeface="Arial" panose="020B0604020202020204" pitchFamily="34" charset="0"/>
                </a:rPr>
                <a:t>)</a:t>
              </a: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9A8BE960-54AA-8742-A4C0-B013712C0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3969026"/>
              <a:ext cx="915964" cy="487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0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curr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DEAE8DD8-6DA7-5C49-BF4D-EF3E0BDC8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4432852"/>
              <a:ext cx="904633" cy="487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0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next</a:t>
              </a:r>
              <a:endPara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88E1B637-AFC8-094F-B61A-D6C5652E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F314E4-D6DD-9FAB-2D15-494077121FB5}"/>
              </a:ext>
            </a:extLst>
          </p:cNvPr>
          <p:cNvSpPr txBox="1"/>
          <p:nvPr/>
        </p:nvSpPr>
        <p:spPr>
          <a:xfrm>
            <a:off x="676818" y="202788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当前指令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8A8F6E1-8DF4-D11D-FAA4-E10A709ED493}"/>
              </a:ext>
            </a:extLst>
          </p:cNvPr>
          <p:cNvSpPr txBox="1"/>
          <p:nvPr/>
        </p:nvSpPr>
        <p:spPr>
          <a:xfrm>
            <a:off x="587049" y="241425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下一条指令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37B209C-3A43-C955-C856-E5D371A65F74}"/>
              </a:ext>
            </a:extLst>
          </p:cNvPr>
          <p:cNvSpPr txBox="1"/>
          <p:nvPr/>
        </p:nvSpPr>
        <p:spPr>
          <a:xfrm>
            <a:off x="2929076" y="3270873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问：</a:t>
            </a:r>
            <a:r>
              <a:rPr kumimoji="1" lang="en-US" altLang="zh-CN" dirty="0">
                <a:solidFill>
                  <a:srgbClr val="C00000"/>
                </a:solidFill>
              </a:rPr>
              <a:t>OS</a:t>
            </a:r>
            <a:r>
              <a:rPr kumimoji="1" lang="zh-CN" altLang="en-US" dirty="0">
                <a:solidFill>
                  <a:srgbClr val="C00000"/>
                </a:solidFill>
              </a:rPr>
              <a:t>处理完异常后一定返回到被打断执行的用户程序吗？</a:t>
            </a:r>
          </a:p>
        </p:txBody>
      </p:sp>
    </p:spTree>
    <p:extLst>
      <p:ext uri="{BB962C8B-B14F-4D97-AF65-F5344CB8AC3E}">
        <p14:creationId xmlns:p14="http://schemas.microsoft.com/office/powerpoint/2010/main" val="347499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2A85F-6EE2-B743-A20D-96CF8F2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5EF2D9-3283-8B47-A5AC-BC8B73F5D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硬件提供了一对指令</a:t>
            </a:r>
            <a:r>
              <a:rPr kumimoji="1" lang="en-US" altLang="zh-CN" dirty="0"/>
              <a:t>svc/</a:t>
            </a:r>
            <a:r>
              <a:rPr kumimoji="1" lang="en-US" altLang="zh-CN" dirty="0" err="1"/>
              <a:t>eret</a:t>
            </a:r>
            <a:r>
              <a:rPr kumimoji="1" lang="zh-CN" altLang="en-US" dirty="0"/>
              <a:t>指令来在用户态、内核态之间切换</a:t>
            </a:r>
            <a:endParaRPr kumimoji="1" lang="en-US" altLang="zh-CN" dirty="0"/>
          </a:p>
          <a:p>
            <a:r>
              <a:rPr kumimoji="1" lang="zh-CN" altLang="en-US" dirty="0"/>
              <a:t>系统调用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用户与操作系统之间，类似于过程调用的接口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通过受限的方式访问内核提供的服务</a:t>
            </a:r>
          </a:p>
        </p:txBody>
      </p:sp>
      <p:grpSp>
        <p:nvGrpSpPr>
          <p:cNvPr id="5" name="组合 2">
            <a:extLst>
              <a:ext uri="{FF2B5EF4-FFF2-40B4-BE49-F238E27FC236}">
                <a16:creationId xmlns:a16="http://schemas.microsoft.com/office/drawing/2014/main" id="{CAA63033-28D2-8B41-BA8A-DDC966B66C9F}"/>
              </a:ext>
            </a:extLst>
          </p:cNvPr>
          <p:cNvGrpSpPr>
            <a:grpSpLocks/>
          </p:cNvGrpSpPr>
          <p:nvPr/>
        </p:nvGrpSpPr>
        <p:grpSpPr bwMode="auto">
          <a:xfrm>
            <a:off x="1392238" y="4053421"/>
            <a:ext cx="5160962" cy="1547812"/>
            <a:chOff x="1995126" y="4260645"/>
            <a:chExt cx="6882197" cy="20635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A49BE1-B378-9B44-8A3F-AD8006789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126" y="4260645"/>
              <a:ext cx="1106202" cy="459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</a:rPr>
                <a:t>用户态</a:t>
              </a:r>
              <a:endParaRPr lang="en-US" altLang="zh-CN" sz="1800" dirty="0">
                <a:latin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FF82DF-EF5C-E848-93AF-44C8F9898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4" y="4414838"/>
              <a:ext cx="1106202" cy="459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</a:rPr>
                <a:t>内核态</a:t>
              </a:r>
              <a:endParaRPr lang="en-US" altLang="zh-CN" sz="1800" dirty="0">
                <a:latin typeface="Arial" panose="020B0604020202020204" pitchFamily="34" charset="0"/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C21927C0-E695-FF43-A612-C7F620A3E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788" y="4795838"/>
              <a:ext cx="0" cy="3635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07F1FA58-39CC-514E-B01A-0F2F4D5E58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138" y="5165725"/>
              <a:ext cx="2806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9C3C3B6-FD69-1A4D-882C-73C3D2EB30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5188" y="5172075"/>
              <a:ext cx="0" cy="596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D0B46FF2-6453-3C4F-BE89-B1FC7F72E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5788" y="5329237"/>
              <a:ext cx="2825750" cy="452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A53CFF04-6976-4548-AD53-4394C97E4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5788" y="5322888"/>
              <a:ext cx="6350" cy="696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3B4995ED-42DC-1042-AD1C-AEB02DAC2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1" y="5257800"/>
              <a:ext cx="2933722" cy="459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 b="0" i="1" dirty="0">
                  <a:latin typeface="Arial" panose="020B0604020202020204" pitchFamily="34" charset="0"/>
                </a:rPr>
                <a:t>系统调用代码</a:t>
              </a:r>
              <a:endParaRPr lang="en-US" altLang="zh-CN" sz="1800" b="0" i="1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030275C-013A-A34B-AF77-09D1BDB1C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183" y="5864908"/>
              <a:ext cx="711294" cy="4592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67859" tIns="33335" rIns="67859" bIns="33335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800" b="0" dirty="0" err="1">
                  <a:latin typeface="Arial" panose="020B0604020202020204" pitchFamily="34" charset="0"/>
                </a:rPr>
                <a:t>eret</a:t>
              </a:r>
              <a:endParaRPr lang="en-US" altLang="zh-CN" sz="1350" b="0" dirty="0">
                <a:latin typeface="Arial" panose="020B0604020202020204" pitchFamily="34" charset="0"/>
              </a:endParaRP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ACF33873-25D6-2245-8B1F-9F71993CE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790" y="4699001"/>
              <a:ext cx="707981" cy="492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0">
                  <a:latin typeface="Arial" panose="020B0604020202020204" pitchFamily="34" charset="0"/>
                </a:rPr>
                <a:t>svc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2D9355AB-3AF3-7E45-9654-277DB9D16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5350" y="5181600"/>
              <a:ext cx="853273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next</a:t>
              </a:r>
              <a:endParaRPr lang="en-US" altLang="zh-C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36789FC0-4105-BA45-BF1C-0750E85C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996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AF81BF-789B-3B4E-8A65-E26308EA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虚拟内存与地址翻译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3FD2469-E0B1-FE4B-9F15-731DA3CB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6C5AF-D2BA-0F4F-81C7-AAA045BB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59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34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5E2CC-2E17-E74E-AA31-7E2D9CEC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虚拟地址（</a:t>
            </a:r>
            <a:r>
              <a:rPr kumimoji="1" lang="en-US" altLang="zh-CN" dirty="0"/>
              <a:t>virtual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va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F1FC1-28C7-724D-B1DE-599C5FDB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Memory Management Unit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MMU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按照</a:t>
            </a:r>
            <a:r>
              <a:rPr kumimoji="1" lang="zh-CN" altLang="en-US" b="1" dirty="0">
                <a:solidFill>
                  <a:srgbClr val="C00000"/>
                </a:solidFill>
              </a:rPr>
              <a:t>规则</a:t>
            </a:r>
            <a:r>
              <a:rPr kumimoji="1" lang="zh-CN" altLang="en-US" dirty="0"/>
              <a:t>将虚拟地址</a:t>
            </a:r>
            <a:r>
              <a:rPr kumimoji="1" lang="zh-CN" altLang="en-US" b="1" dirty="0">
                <a:solidFill>
                  <a:srgbClr val="C00000"/>
                </a:solidFill>
              </a:rPr>
              <a:t>翻译</a:t>
            </a:r>
            <a:r>
              <a:rPr kumimoji="1" lang="zh-CN" altLang="en-US" dirty="0"/>
              <a:t>成物理地址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DC34EE-167D-4349-8307-0E92C16E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F6ABC65-52E8-8D49-8215-1F0C7B451649}"/>
              </a:ext>
            </a:extLst>
          </p:cNvPr>
          <p:cNvGrpSpPr/>
          <p:nvPr/>
        </p:nvGrpSpPr>
        <p:grpSpPr>
          <a:xfrm>
            <a:off x="1187623" y="2137420"/>
            <a:ext cx="6863655" cy="3470628"/>
            <a:chOff x="1187623" y="1921396"/>
            <a:chExt cx="6863655" cy="347062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F2A630F-5FBF-FB40-970B-B866AEF197C2}"/>
                </a:ext>
              </a:extLst>
            </p:cNvPr>
            <p:cNvGrpSpPr/>
            <p:nvPr/>
          </p:nvGrpSpPr>
          <p:grpSpPr>
            <a:xfrm>
              <a:off x="1187623" y="1921396"/>
              <a:ext cx="6863655" cy="3470628"/>
              <a:chOff x="812279" y="1596206"/>
              <a:chExt cx="7239000" cy="3797022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F89469DA-354F-2944-9EDE-66510788779C}"/>
                  </a:ext>
                </a:extLst>
              </p:cNvPr>
              <p:cNvSpPr/>
              <p:nvPr/>
            </p:nvSpPr>
            <p:spPr bwMode="auto">
              <a:xfrm>
                <a:off x="899592" y="2353444"/>
                <a:ext cx="3749675" cy="11493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405FB4CE-9642-A74E-947F-72D1E6107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458469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EFB3AA7F-63F6-4340-BB02-6928425E7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1889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0:</a:t>
                </a:r>
              </a:p>
            </p:txBody>
          </p:sp>
          <p:sp>
            <p:nvSpPr>
              <p:cNvPr id="8" name="Text Box 5">
                <a:extLst>
                  <a:ext uri="{FF2B5EF4-FFF2-40B4-BE49-F238E27FC236}">
                    <a16:creationId xmlns:a16="http://schemas.microsoft.com/office/drawing/2014/main" id="{1EBDA009-487D-2E40-825C-936C113F5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118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1:</a:t>
                </a:r>
              </a:p>
            </p:txBody>
          </p:sp>
          <p:sp>
            <p:nvSpPr>
              <p:cNvPr id="9" name="Text Box 6">
                <a:extLst>
                  <a:ext uri="{FF2B5EF4-FFF2-40B4-BE49-F238E27FC236}">
                    <a16:creationId xmlns:a16="http://schemas.microsoft.com/office/drawing/2014/main" id="{0CA85BD5-1DE8-DF47-A129-7C08F2530B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0367" y="4410844"/>
                <a:ext cx="5842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M-1:</a:t>
                </a:r>
              </a:p>
            </p:txBody>
          </p:sp>
          <p:sp>
            <p:nvSpPr>
              <p:cNvPr id="10" name="Text Box 7">
                <a:extLst>
                  <a:ext uri="{FF2B5EF4-FFF2-40B4-BE49-F238E27FC236}">
                    <a16:creationId xmlns:a16="http://schemas.microsoft.com/office/drawing/2014/main" id="{67260E54-7E49-D745-A699-5B43CCC42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54" y="1596206"/>
                <a:ext cx="1573738" cy="334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zh-CN" altLang="en-GB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内存</a:t>
                </a:r>
                <a:r>
                  <a:rPr lang="en-US" altLang="zh-CN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/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主存</a:t>
                </a:r>
                <a:endParaRPr lang="en-GB" altLang="zh-CN" sz="1600" dirty="0">
                  <a:solidFill>
                    <a:srgbClr val="0033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21CC74-10B9-8244-BBBE-0124B2ECD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279" y="2691581"/>
                <a:ext cx="1066800" cy="533400"/>
              </a:xfrm>
              <a:prstGeom prst="rect">
                <a:avLst/>
              </a:prstGeom>
              <a:solidFill>
                <a:srgbClr val="D5F1CF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>
                    <a:latin typeface="Calibri" panose="020F0502020204030204" pitchFamily="34" charset="0"/>
                  </a:rPr>
                  <a:t>MMU</a:t>
                </a:r>
              </a:p>
            </p:txBody>
          </p:sp>
          <p:sp>
            <p:nvSpPr>
              <p:cNvPr id="12" name="Text Box 15">
                <a:extLst>
                  <a:ext uri="{FF2B5EF4-FFF2-40B4-BE49-F238E27FC236}">
                    <a16:creationId xmlns:a16="http://schemas.microsoft.com/office/drawing/2014/main" id="{B6B742CB-6AB7-9A45-992A-820AC36647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2347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2:</a:t>
                </a:r>
              </a:p>
            </p:txBody>
          </p:sp>
          <p:sp>
            <p:nvSpPr>
              <p:cNvPr id="13" name="Text Box 16">
                <a:extLst>
                  <a:ext uri="{FF2B5EF4-FFF2-40B4-BE49-F238E27FC236}">
                    <a16:creationId xmlns:a16="http://schemas.microsoft.com/office/drawing/2014/main" id="{54586A3C-6D6C-B84F-8B28-9FAE88F63F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5756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3:</a:t>
                </a:r>
              </a:p>
            </p:txBody>
          </p:sp>
          <p:sp>
            <p:nvSpPr>
              <p:cNvPr id="14" name="Rectangle 17">
                <a:extLst>
                  <a:ext uri="{FF2B5EF4-FFF2-40B4-BE49-F238E27FC236}">
                    <a16:creationId xmlns:a16="http://schemas.microsoft.com/office/drawing/2014/main" id="{07676F3E-75C2-9349-9942-4F62C95D3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18946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5" name="Rectangle 18">
                <a:extLst>
                  <a:ext uri="{FF2B5EF4-FFF2-40B4-BE49-F238E27FC236}">
                    <a16:creationId xmlns:a16="http://schemas.microsoft.com/office/drawing/2014/main" id="{9891FB0E-771D-0D40-9F49-67B68D858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1232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BB38B9AE-0D42-E141-80E9-4C0C1D700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3518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C16AE008-2802-0041-B7CF-93E7DF798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580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BAE6B46C-2337-714A-8F15-BD71FE44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28090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:a16="http://schemas.microsoft.com/office/drawing/2014/main" id="{46C824C9-499A-024A-99B8-1BEBBB9E5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0376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0" name="Text Box 23">
                <a:extLst>
                  <a:ext uri="{FF2B5EF4-FFF2-40B4-BE49-F238E27FC236}">
                    <a16:creationId xmlns:a16="http://schemas.microsoft.com/office/drawing/2014/main" id="{849F7E88-2C2E-024E-96C3-1D4CFA7AF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28042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4:</a:t>
                </a:r>
              </a:p>
            </p:txBody>
          </p:sp>
          <p:sp>
            <p:nvSpPr>
              <p:cNvPr id="21" name="Text Box 24">
                <a:extLst>
                  <a:ext uri="{FF2B5EF4-FFF2-40B4-BE49-F238E27FC236}">
                    <a16:creationId xmlns:a16="http://schemas.microsoft.com/office/drawing/2014/main" id="{C9254CD1-CEC4-C247-B313-E1E558D5E1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0328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5:</a:t>
                </a:r>
              </a:p>
            </p:txBody>
          </p:sp>
          <p:sp>
            <p:nvSpPr>
              <p:cNvPr id="22" name="Rectangle 25">
                <a:extLst>
                  <a:ext uri="{FF2B5EF4-FFF2-40B4-BE49-F238E27FC236}">
                    <a16:creationId xmlns:a16="http://schemas.microsoft.com/office/drawing/2014/main" id="{F3EC4E30-8517-764A-900A-F0E114A7E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2662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3" name="Rectangle 26">
                <a:extLst>
                  <a:ext uri="{FF2B5EF4-FFF2-40B4-BE49-F238E27FC236}">
                    <a16:creationId xmlns:a16="http://schemas.microsoft.com/office/drawing/2014/main" id="{82F7F342-7534-8F46-86CC-58614FEDD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494856"/>
                <a:ext cx="914400" cy="228600"/>
              </a:xfrm>
              <a:prstGeom prst="rect">
                <a:avLst/>
              </a:prstGeom>
              <a:solidFill>
                <a:srgbClr val="C0C0C0"/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4" name="Text Box 27">
                <a:extLst>
                  <a:ext uri="{FF2B5EF4-FFF2-40B4-BE49-F238E27FC236}">
                    <a16:creationId xmlns:a16="http://schemas.microsoft.com/office/drawing/2014/main" id="{1C70C607-21FE-FE45-B12A-E521AE318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2614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6:</a:t>
                </a:r>
              </a:p>
            </p:txBody>
          </p:sp>
          <p:sp>
            <p:nvSpPr>
              <p:cNvPr id="25" name="Text Box 28">
                <a:extLst>
                  <a:ext uri="{FF2B5EF4-FFF2-40B4-BE49-F238E27FC236}">
                    <a16:creationId xmlns:a16="http://schemas.microsoft.com/office/drawing/2014/main" id="{E5D602D2-93CE-5340-A30A-04F160BE13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0079" y="349009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7:</a:t>
                </a:r>
              </a:p>
            </p:txBody>
          </p:sp>
          <p:sp>
            <p:nvSpPr>
              <p:cNvPr id="26" name="Rectangle 29">
                <a:extLst>
                  <a:ext uri="{FF2B5EF4-FFF2-40B4-BE49-F238E27FC236}">
                    <a16:creationId xmlns:a16="http://schemas.microsoft.com/office/drawing/2014/main" id="{A461B1BF-4788-3147-B230-BC56FA51B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4234631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7" name="Text Box 9">
                <a:extLst>
                  <a:ext uri="{FF2B5EF4-FFF2-40B4-BE49-F238E27FC236}">
                    <a16:creationId xmlns:a16="http://schemas.microsoft.com/office/drawing/2014/main" id="{FC66DA6B-CFFF-6741-8B69-7A0431AEFB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2956" y="2541839"/>
                <a:ext cx="1045484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物理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4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AutoShape 31">
                <a:extLst>
                  <a:ext uri="{FF2B5EF4-FFF2-40B4-BE49-F238E27FC236}">
                    <a16:creationId xmlns:a16="http://schemas.microsoft.com/office/drawing/2014/main" id="{FBA6E3B7-AB50-8347-8207-ED6250866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5479" y="2809056"/>
                <a:ext cx="76200" cy="914400"/>
              </a:xfrm>
              <a:prstGeom prst="rightBrace">
                <a:avLst>
                  <a:gd name="adj1" fmla="val 10000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000"/>
              </a:p>
            </p:txBody>
          </p:sp>
          <p:sp>
            <p:nvSpPr>
              <p:cNvPr id="29" name="Text Box 32">
                <a:extLst>
                  <a:ext uri="{FF2B5EF4-FFF2-40B4-BE49-F238E27FC236}">
                    <a16:creationId xmlns:a16="http://schemas.microsoft.com/office/drawing/2014/main" id="{22CE70C4-D8A2-5B46-9FCE-BD2EF939D2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4208" y="5058820"/>
                <a:ext cx="570406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dirty="0">
                    <a:latin typeface="Calibri" panose="020F0502020204030204" pitchFamily="34" charset="0"/>
                  </a:rPr>
                  <a:t>数据</a:t>
                </a:r>
                <a:endParaRPr lang="en-GB" altLang="zh-CN" sz="14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3">
                <a:extLst>
                  <a:ext uri="{FF2B5EF4-FFF2-40B4-BE49-F238E27FC236}">
                    <a16:creationId xmlns:a16="http://schemas.microsoft.com/office/drawing/2014/main" id="{C9F879C3-EA58-9946-8C31-F39688D38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4879" y="3723456"/>
                <a:ext cx="914400" cy="228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8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" name="Text Box 34">
                <a:extLst>
                  <a:ext uri="{FF2B5EF4-FFF2-40B4-BE49-F238E27FC236}">
                    <a16:creationId xmlns:a16="http://schemas.microsoft.com/office/drawing/2014/main" id="{2270907F-9F2E-8944-8225-84E64A3158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8492" y="3725044"/>
                <a:ext cx="342900" cy="30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lnSpc>
                    <a:spcPct val="88000"/>
                  </a:lnSpc>
                  <a:spcBef>
                    <a:spcPts val="600"/>
                  </a:spcBef>
                  <a:buFontTx/>
                  <a:buNone/>
                </a:pPr>
                <a:r>
                  <a:rPr lang="en-GB" altLang="zh-CN" sz="1600">
                    <a:solidFill>
                      <a:srgbClr val="003300"/>
                    </a:solidFill>
                    <a:latin typeface="Calibri" panose="020F0502020204030204" pitchFamily="34" charset="0"/>
                  </a:rPr>
                  <a:t>8:</a:t>
                </a:r>
              </a:p>
            </p:txBody>
          </p:sp>
          <p:sp>
            <p:nvSpPr>
              <p:cNvPr id="32" name="Rectangle 35">
                <a:extLst>
                  <a:ext uri="{FF2B5EF4-FFF2-40B4-BE49-F238E27FC236}">
                    <a16:creationId xmlns:a16="http://schemas.microsoft.com/office/drawing/2014/main" id="{864DA4E8-27CC-264A-BFC3-B3B66B7E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079" y="3958406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lIns="90360" tIns="44280" rIns="90360" bIns="4428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 rtl="1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800">
                    <a:latin typeface="Calibri" panose="020F0502020204030204" pitchFamily="34" charset="0"/>
                  </a:rPr>
                  <a:t>...</a:t>
                </a:r>
              </a:p>
            </p:txBody>
          </p:sp>
          <p:cxnSp>
            <p:nvCxnSpPr>
              <p:cNvPr id="33" name="Straight Arrow Connector 34">
                <a:extLst>
                  <a:ext uri="{FF2B5EF4-FFF2-40B4-BE49-F238E27FC236}">
                    <a16:creationId xmlns:a16="http://schemas.microsoft.com/office/drawing/2014/main" id="{DAE09C48-7C43-8345-9EA5-850775F0C6C0}"/>
                  </a:ext>
                </a:extLst>
              </p:cNvPr>
              <p:cNvCxnSpPr>
                <a:cxnSpLocks noChangeShapeType="1"/>
                <a:stCxn id="11" idx="3"/>
                <a:endCxn id="20" idx="1"/>
              </p:cNvCxnSpPr>
              <p:nvPr/>
            </p:nvCxnSpPr>
            <p:spPr bwMode="auto">
              <a:xfrm flipV="1">
                <a:off x="4546079" y="2956694"/>
                <a:ext cx="1522413" cy="1587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Straight Connector 35">
                <a:extLst>
                  <a:ext uri="{FF2B5EF4-FFF2-40B4-BE49-F238E27FC236}">
                    <a16:creationId xmlns:a16="http://schemas.microsoft.com/office/drawing/2014/main" id="{BBDB99C9-E3CB-F44A-8A40-D2F60E844D8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H="1">
                <a:off x="7517879" y="3266256"/>
                <a:ext cx="533400" cy="1588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Straight Connector 36">
                <a:extLst>
                  <a:ext uri="{FF2B5EF4-FFF2-40B4-BE49-F238E27FC236}">
                    <a16:creationId xmlns:a16="http://schemas.microsoft.com/office/drawing/2014/main" id="{F4704E0B-91BE-5F4D-9375-201D606B7E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130529" y="4182244"/>
                <a:ext cx="1839913" cy="1587"/>
              </a:xfrm>
              <a:prstGeom prst="line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Shape 60">
                <a:extLst>
                  <a:ext uri="{FF2B5EF4-FFF2-40B4-BE49-F238E27FC236}">
                    <a16:creationId xmlns:a16="http://schemas.microsoft.com/office/drawing/2014/main" id="{CE10EEE4-DFE1-1044-98D6-927E722DE280}"/>
                  </a:ext>
                </a:extLst>
              </p:cNvPr>
              <p:cNvCxnSpPr>
                <a:cxnSpLocks noChangeShapeType="1"/>
                <a:endCxn id="37" idx="2"/>
              </p:cNvCxnSpPr>
              <p:nvPr/>
            </p:nvCxnSpPr>
            <p:spPr bwMode="auto">
              <a:xfrm rot="10800000">
                <a:off x="1574279" y="3226569"/>
                <a:ext cx="6475413" cy="1876425"/>
              </a:xfrm>
              <a:prstGeom prst="bentConnector2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C99EAC53-13D6-104C-B7A7-265043DED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879" y="2693169"/>
                <a:ext cx="1066800" cy="533400"/>
              </a:xfrm>
              <a:prstGeom prst="rect">
                <a:avLst/>
              </a:prstGeom>
              <a:solidFill>
                <a:srgbClr val="F1C7C7"/>
              </a:solidFill>
              <a:ln w="126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600" dirty="0">
                    <a:latin typeface="Calibri" panose="020F0502020204030204" pitchFamily="34" charset="0"/>
                  </a:rPr>
                  <a:t>CPU</a:t>
                </a:r>
                <a:r>
                  <a:rPr lang="zh-CN" altLang="en-GB" sz="1600" dirty="0">
                    <a:latin typeface="Calibri" panose="020F0502020204030204" pitchFamily="34" charset="0"/>
                  </a:rPr>
                  <a:t>核心</a:t>
                </a:r>
                <a:endParaRPr lang="en-GB" altLang="zh-CN" sz="1600" dirty="0">
                  <a:latin typeface="Calibri" panose="020F0502020204030204" pitchFamily="34" charset="0"/>
                </a:endParaRPr>
              </a:p>
            </p:txBody>
          </p:sp>
          <p:cxnSp>
            <p:nvCxnSpPr>
              <p:cNvPr id="38" name="Straight Arrow Connector 39">
                <a:extLst>
                  <a:ext uri="{FF2B5EF4-FFF2-40B4-BE49-F238E27FC236}">
                    <a16:creationId xmlns:a16="http://schemas.microsoft.com/office/drawing/2014/main" id="{6417CB99-80EC-9846-8054-7E217975564B}"/>
                  </a:ext>
                </a:extLst>
              </p:cNvPr>
              <p:cNvCxnSpPr>
                <a:cxnSpLocks noChangeShapeType="1"/>
                <a:stCxn id="37" idx="3"/>
              </p:cNvCxnSpPr>
              <p:nvPr/>
            </p:nvCxnSpPr>
            <p:spPr bwMode="auto">
              <a:xfrm flipV="1">
                <a:off x="2107679" y="2955106"/>
                <a:ext cx="1370013" cy="4763"/>
              </a:xfrm>
              <a:prstGeom prst="straightConnector1">
                <a:avLst/>
              </a:prstGeom>
              <a:noFill/>
              <a:ln w="254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" name="Text Box 9">
                <a:extLst>
                  <a:ext uri="{FF2B5EF4-FFF2-40B4-BE49-F238E27FC236}">
                    <a16:creationId xmlns:a16="http://schemas.microsoft.com/office/drawing/2014/main" id="{2B96388C-FE36-AF47-BDB4-DD3BC68E4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7400" y="2541839"/>
                <a:ext cx="1045484" cy="334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algn="ctr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虚拟</a:t>
                </a:r>
                <a:r>
                  <a:rPr lang="zh-CN" altLang="en-US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地址</a:t>
                </a:r>
                <a:r>
                  <a:rPr lang="en-US" altLang="zh-CN" sz="1400" b="1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1</a:t>
                </a:r>
                <a:endParaRPr lang="en-GB" altLang="zh-CN" sz="1400" b="1" dirty="0">
                  <a:solidFill>
                    <a:srgbClr val="C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TextBox 41">
                <a:extLst>
                  <a:ext uri="{FF2B5EF4-FFF2-40B4-BE49-F238E27FC236}">
                    <a16:creationId xmlns:a16="http://schemas.microsoft.com/office/drawing/2014/main" id="{2F82A291-AC76-9B42-A833-3E0DA27DF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279" y="2048644"/>
                <a:ext cx="1058863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i="1" dirty="0">
                    <a:latin typeface="Calibri" panose="020F0502020204030204" pitchFamily="34" charset="0"/>
                  </a:rPr>
                  <a:t>CPU Chip</a:t>
                </a:r>
              </a:p>
            </p:txBody>
          </p: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id="{3F572BBF-2073-BE4E-9134-C8F2B80449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3816" y="2955106"/>
                <a:ext cx="194833" cy="370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16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93E056C-0745-4A49-B138-33FDC9E80CBD}"/>
                </a:ext>
              </a:extLst>
            </p:cNvPr>
            <p:cNvSpPr/>
            <p:nvPr/>
          </p:nvSpPr>
          <p:spPr>
            <a:xfrm>
              <a:off x="1307285" y="2641835"/>
              <a:ext cx="3516118" cy="98525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64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6BB7E-1381-B748-92C0-E1939D93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页表：分页机制的核心数据结构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4F504-F7ED-7343-9D6B-50C6974A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页表包含多个页表项，存储物理页的页号（虚拟页号为索引）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6AEF5-F50F-2148-B76D-77FB668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16DC7D-C2A4-1049-A29B-C156EC211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/>
          <a:stretch/>
        </p:blipFill>
        <p:spPr>
          <a:xfrm>
            <a:off x="1331640" y="2116128"/>
            <a:ext cx="6138428" cy="34851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144F96-22B7-C549-A5CA-C5692CF983ED}"/>
              </a:ext>
            </a:extLst>
          </p:cNvPr>
          <p:cNvSpPr/>
          <p:nvPr/>
        </p:nvSpPr>
        <p:spPr>
          <a:xfrm>
            <a:off x="1297008" y="2566040"/>
            <a:ext cx="720080" cy="223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FB20E3-2DA0-4349-8A82-1755DF5D166A}"/>
              </a:ext>
            </a:extLst>
          </p:cNvPr>
          <p:cNvSpPr/>
          <p:nvPr/>
        </p:nvSpPr>
        <p:spPr>
          <a:xfrm>
            <a:off x="6795708" y="2569468"/>
            <a:ext cx="720080" cy="223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3059F5-F432-EB45-9E8E-BC0A49F1EC13}"/>
              </a:ext>
            </a:extLst>
          </p:cNvPr>
          <p:cNvSpPr txBox="1"/>
          <p:nvPr/>
        </p:nvSpPr>
        <p:spPr>
          <a:xfrm>
            <a:off x="921019" y="2994662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CCB6E-48B4-3349-A196-BA56DC036F5E}"/>
              </a:ext>
            </a:extLst>
          </p:cNvPr>
          <p:cNvSpPr txBox="1"/>
          <p:nvPr/>
        </p:nvSpPr>
        <p:spPr>
          <a:xfrm>
            <a:off x="921019" y="332649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1695C4-EF8D-2D49-B493-840394EBD8CE}"/>
              </a:ext>
            </a:extLst>
          </p:cNvPr>
          <p:cNvSpPr txBox="1"/>
          <p:nvPr/>
        </p:nvSpPr>
        <p:spPr>
          <a:xfrm>
            <a:off x="921019" y="3658332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4C5CA5-91D1-6D4F-B8A8-4BD8BF96D219}"/>
              </a:ext>
            </a:extLst>
          </p:cNvPr>
          <p:cNvSpPr txBox="1"/>
          <p:nvPr/>
        </p:nvSpPr>
        <p:spPr>
          <a:xfrm>
            <a:off x="6551637" y="301872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3D1B31-6DF1-FC46-8CD5-D18FA78B2537}"/>
              </a:ext>
            </a:extLst>
          </p:cNvPr>
          <p:cNvSpPr txBox="1"/>
          <p:nvPr/>
        </p:nvSpPr>
        <p:spPr>
          <a:xfrm>
            <a:off x="6551637" y="3350555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104D27-06DA-A740-B13E-77E97198A958}"/>
              </a:ext>
            </a:extLst>
          </p:cNvPr>
          <p:cNvSpPr txBox="1"/>
          <p:nvPr/>
        </p:nvSpPr>
        <p:spPr>
          <a:xfrm>
            <a:off x="6551637" y="368239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400" dirty="0"/>
              <a:t>索引：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524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9BF44-6286-304A-861A-170D389C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AARCH64</a:t>
            </a:r>
            <a:r>
              <a:rPr kumimoji="1" lang="zh-CN" altLang="en-US" dirty="0"/>
              <a:t>体系结构下</a:t>
            </a:r>
            <a:r>
              <a:rPr kumimoji="1" lang="en-US" altLang="zh-CN" dirty="0"/>
              <a:t>4</a:t>
            </a:r>
            <a:r>
              <a:rPr kumimoji="1" lang="zh-CN" altLang="en-US" dirty="0"/>
              <a:t>级页表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E1C21-CA44-D647-9509-19F680F0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BE7CB81-B07A-A32D-9679-2780C98E9B29}"/>
              </a:ext>
            </a:extLst>
          </p:cNvPr>
          <p:cNvGrpSpPr/>
          <p:nvPr/>
        </p:nvGrpSpPr>
        <p:grpSpPr>
          <a:xfrm>
            <a:off x="2195736" y="1297060"/>
            <a:ext cx="6817102" cy="4316537"/>
            <a:chOff x="1163449" y="1273324"/>
            <a:chExt cx="6817102" cy="43165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AD8AAFC-B247-704E-8974-4EB6B6AF4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49" y="1273324"/>
              <a:ext cx="6817102" cy="431653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2EC17D9-E8AA-6275-9F5C-99F3F1E3893E}"/>
                </a:ext>
              </a:extLst>
            </p:cNvPr>
            <p:cNvSpPr txBox="1"/>
            <p:nvPr/>
          </p:nvSpPr>
          <p:spPr>
            <a:xfrm>
              <a:off x="2627784" y="3431592"/>
              <a:ext cx="77296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0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A257E1B-F813-1FBA-97CA-7A65DCC0D433}"/>
                </a:ext>
              </a:extLst>
            </p:cNvPr>
            <p:cNvSpPr txBox="1"/>
            <p:nvPr/>
          </p:nvSpPr>
          <p:spPr>
            <a:xfrm>
              <a:off x="3775260" y="3437316"/>
              <a:ext cx="79674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1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A536F0C-B2C7-C549-1534-9BD3D117564D}"/>
                </a:ext>
              </a:extLst>
            </p:cNvPr>
            <p:cNvSpPr txBox="1"/>
            <p:nvPr/>
          </p:nvSpPr>
          <p:spPr>
            <a:xfrm>
              <a:off x="4869596" y="3431592"/>
              <a:ext cx="7761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2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1C968C-1066-A16E-EF73-F5C77AA9C6D2}"/>
                </a:ext>
              </a:extLst>
            </p:cNvPr>
            <p:cNvSpPr txBox="1"/>
            <p:nvPr/>
          </p:nvSpPr>
          <p:spPr>
            <a:xfrm>
              <a:off x="6020278" y="3431592"/>
              <a:ext cx="7761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>
                  <a:latin typeface="+mn-ea"/>
                </a:rPr>
                <a:t>3</a:t>
              </a:r>
              <a:r>
                <a:rPr kumimoji="1" lang="zh-CN" altLang="en-US" sz="1000" b="1" dirty="0">
                  <a:latin typeface="+mn-ea"/>
                </a:rPr>
                <a:t>级页表页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DBC7A93-D9F7-625A-B01C-7F5C173201BF}"/>
              </a:ext>
            </a:extLst>
          </p:cNvPr>
          <p:cNvSpPr txBox="1"/>
          <p:nvPr/>
        </p:nvSpPr>
        <p:spPr>
          <a:xfrm>
            <a:off x="323528" y="1285150"/>
            <a:ext cx="3047629" cy="1346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atin typeface="+mn-ea"/>
              </a:rPr>
              <a:t>硬件规定的页表格式</a:t>
            </a:r>
            <a:endParaRPr kumimoji="1"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每个页表页占用一个</a:t>
            </a:r>
            <a:r>
              <a:rPr kumimoji="1" lang="en-US" altLang="zh-CN" sz="1400" dirty="0">
                <a:latin typeface="+mn-ea"/>
              </a:rPr>
              <a:t>4K</a:t>
            </a:r>
            <a:r>
              <a:rPr kumimoji="1" lang="zh-CN" altLang="en-US" sz="1400" dirty="0">
                <a:latin typeface="+mn-ea"/>
              </a:rPr>
              <a:t>物理页</a:t>
            </a:r>
            <a:endParaRPr kumimoji="1"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每个页表项占用</a:t>
            </a:r>
            <a:r>
              <a:rPr kumimoji="1" lang="en-US" altLang="zh-CN" sz="1400" dirty="0">
                <a:latin typeface="+mn-ea"/>
              </a:rPr>
              <a:t>8</a:t>
            </a:r>
            <a:r>
              <a:rPr kumimoji="1" lang="zh-CN" altLang="en-US" sz="1400" dirty="0">
                <a:latin typeface="+mn-ea"/>
              </a:rPr>
              <a:t>个字节</a:t>
            </a:r>
            <a:endParaRPr kumimoji="1"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+mn-ea"/>
              </a:rPr>
              <a:t>每个页表页有</a:t>
            </a:r>
            <a:r>
              <a:rPr kumimoji="1" lang="en-US" altLang="zh-CN" sz="1400" dirty="0">
                <a:latin typeface="+mn-ea"/>
              </a:rPr>
              <a:t>512</a:t>
            </a:r>
            <a:r>
              <a:rPr kumimoji="1" lang="zh-CN" altLang="en-US" sz="1400" dirty="0">
                <a:latin typeface="+mn-ea"/>
              </a:rPr>
              <a:t>个页表项</a:t>
            </a:r>
            <a:endParaRPr kumimoji="1" lang="en-US" altLang="zh-CN" sz="14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25910D-F4B0-F458-521D-F298D69A14D2}"/>
              </a:ext>
            </a:extLst>
          </p:cNvPr>
          <p:cNvSpPr txBox="1"/>
          <p:nvPr/>
        </p:nvSpPr>
        <p:spPr>
          <a:xfrm>
            <a:off x="683568" y="4009628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/>
              <a:t>Q</a:t>
            </a:r>
            <a:r>
              <a:rPr kumimoji="1" lang="zh-CN" altLang="en-US" sz="1200" b="1" dirty="0"/>
              <a:t>：物理地址 </a:t>
            </a:r>
            <a:r>
              <a:rPr kumimoji="1" lang="en-US" altLang="zh-CN" sz="1200" b="1" dirty="0"/>
              <a:t>or</a:t>
            </a:r>
            <a:r>
              <a:rPr kumimoji="1" lang="zh-CN" altLang="en-US" sz="1200" b="1" dirty="0"/>
              <a:t> 虚拟地址？</a:t>
            </a:r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CC6CE6F3-575F-C40F-D6B2-3F808D9E9413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1776281" y="3590171"/>
            <a:ext cx="360040" cy="4788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941C3297-AE9C-5128-BB1B-D64DC933F75D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670864" y="3332627"/>
            <a:ext cx="83040" cy="19910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70647CD-6DB1-81A9-4755-652555B81C25}"/>
              </a:ext>
            </a:extLst>
          </p:cNvPr>
          <p:cNvSpPr txBox="1"/>
          <p:nvPr/>
        </p:nvSpPr>
        <p:spPr>
          <a:xfrm>
            <a:off x="2310945" y="31748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5832EC3-6B31-4548-FF66-2B000C0F602C}"/>
              </a:ext>
            </a:extLst>
          </p:cNvPr>
          <p:cNvSpPr txBox="1"/>
          <p:nvPr/>
        </p:nvSpPr>
        <p:spPr>
          <a:xfrm>
            <a:off x="3720497" y="4426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2E760F-36EE-0064-2B8F-0486BF2DA291}"/>
              </a:ext>
            </a:extLst>
          </p:cNvPr>
          <p:cNvSpPr txBox="1"/>
          <p:nvPr/>
        </p:nvSpPr>
        <p:spPr>
          <a:xfrm>
            <a:off x="4835058" y="404722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8BAFF2-E690-B4A5-1E67-700E3A7B47B0}"/>
              </a:ext>
            </a:extLst>
          </p:cNvPr>
          <p:cNvSpPr txBox="1"/>
          <p:nvPr/>
        </p:nvSpPr>
        <p:spPr>
          <a:xfrm>
            <a:off x="5958526" y="442671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699BC0-A20E-E880-1CB7-EF2F63813063}"/>
              </a:ext>
            </a:extLst>
          </p:cNvPr>
          <p:cNvSpPr txBox="1"/>
          <p:nvPr/>
        </p:nvSpPr>
        <p:spPr>
          <a:xfrm>
            <a:off x="7091838" y="427517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1" dirty="0">
                <a:solidFill>
                  <a:srgbClr val="C00000"/>
                </a:solidFill>
              </a:rPr>
              <a:t>物理地址</a:t>
            </a:r>
          </a:p>
        </p:txBody>
      </p:sp>
    </p:spTree>
    <p:extLst>
      <p:ext uri="{BB962C8B-B14F-4D97-AF65-F5344CB8AC3E}">
        <p14:creationId xmlns:p14="http://schemas.microsoft.com/office/powerpoint/2010/main" val="389114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844C0-F704-8BB4-143B-285ACEC4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5698976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多级页表节省内存示例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D4D83B-4F1E-9991-64F1-6093B96C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7DD165-4D1F-6B1D-2519-A054A2276B4B}"/>
              </a:ext>
            </a:extLst>
          </p:cNvPr>
          <p:cNvSpPr txBox="1"/>
          <p:nvPr/>
        </p:nvSpPr>
        <p:spPr>
          <a:xfrm>
            <a:off x="317300" y="971407"/>
            <a:ext cx="70755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假设进程只用到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2^36 – 1</a:t>
            </a:r>
            <a:r>
              <a:rPr kumimoji="1" lang="zh-CN" altLang="en-US" dirty="0"/>
              <a:t>三个虚拟页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单级页表</a:t>
            </a:r>
            <a:r>
              <a:rPr kumimoji="1" lang="en-US" altLang="zh-CN" dirty="0"/>
              <a:t>, </a:t>
            </a:r>
            <a:r>
              <a:rPr kumimoji="1" lang="zh-CN" altLang="en-US" dirty="0"/>
              <a:t>共需</a:t>
            </a:r>
            <a:r>
              <a:rPr kumimoji="1" lang="en-US" altLang="zh-CN" dirty="0"/>
              <a:t>2^48/4k = 2^36 </a:t>
            </a:r>
            <a:r>
              <a:rPr kumimoji="1" lang="zh-CN" altLang="en-US" dirty="0"/>
              <a:t>个页表项</a:t>
            </a:r>
            <a:r>
              <a:rPr kumimoji="1" lang="en-US" altLang="zh-CN" dirty="0"/>
              <a:t> </a:t>
            </a:r>
            <a:r>
              <a:rPr kumimoji="1" lang="zh-CN" altLang="en-US" dirty="0"/>
              <a:t>，共占用</a:t>
            </a:r>
            <a:r>
              <a:rPr kumimoji="1" lang="en-US" altLang="zh-CN" dirty="0"/>
              <a:t>2^39B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4</a:t>
            </a:r>
            <a:r>
              <a:rPr kumimoji="1" lang="zh-CN" altLang="en-US" dirty="0"/>
              <a:t>级页表，仅需要一个</a:t>
            </a:r>
            <a:r>
              <a:rPr kumimoji="1" lang="en-US" altLang="zh-CN" dirty="0"/>
              <a:t>0</a:t>
            </a:r>
            <a:r>
              <a:rPr kumimoji="1" lang="zh-CN" altLang="en-US" dirty="0"/>
              <a:t>级页表，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个一级页表，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个二级页表，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个三级页表，共七个页表，每个页表页占用</a:t>
            </a:r>
            <a:r>
              <a:rPr kumimoji="1" lang="en-US" altLang="zh-CN" dirty="0"/>
              <a:t> (4KB)</a:t>
            </a:r>
            <a:r>
              <a:rPr kumimoji="1" lang="zh-CN" altLang="en-US" dirty="0"/>
              <a:t>，共占用</a:t>
            </a:r>
            <a:r>
              <a:rPr kumimoji="1" lang="en-US" altLang="zh-CN" dirty="0"/>
              <a:t>28KB</a:t>
            </a:r>
            <a:endParaRPr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7387539-FC12-062C-ED70-F634C347BFC9}"/>
              </a:ext>
            </a:extLst>
          </p:cNvPr>
          <p:cNvGrpSpPr/>
          <p:nvPr/>
        </p:nvGrpSpPr>
        <p:grpSpPr>
          <a:xfrm>
            <a:off x="7392851" y="627512"/>
            <a:ext cx="1745713" cy="2846396"/>
            <a:chOff x="6588224" y="450890"/>
            <a:chExt cx="1745713" cy="284639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9FEEDDB-348E-3B3A-F3E3-A8E92517DC8F}"/>
                </a:ext>
              </a:extLst>
            </p:cNvPr>
            <p:cNvGrpSpPr/>
            <p:nvPr/>
          </p:nvGrpSpPr>
          <p:grpSpPr>
            <a:xfrm>
              <a:off x="7092280" y="913284"/>
              <a:ext cx="752019" cy="2384002"/>
              <a:chOff x="610711" y="2209428"/>
              <a:chExt cx="752019" cy="238400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F6C38CA-A5FF-7DD2-701B-A4406369945C}"/>
                  </a:ext>
                </a:extLst>
              </p:cNvPr>
              <p:cNvSpPr/>
              <p:nvPr/>
            </p:nvSpPr>
            <p:spPr>
              <a:xfrm>
                <a:off x="611560" y="2209428"/>
                <a:ext cx="751170" cy="23840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0F825D2-8D7A-EC5F-190B-93FA6BEFF562}"/>
                  </a:ext>
                </a:extLst>
              </p:cNvPr>
              <p:cNvSpPr/>
              <p:nvPr/>
            </p:nvSpPr>
            <p:spPr>
              <a:xfrm>
                <a:off x="611560" y="2209428"/>
                <a:ext cx="751170" cy="3013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b="1" dirty="0">
                    <a:solidFill>
                      <a:schemeClr val="tx1"/>
                    </a:solidFill>
                  </a:rPr>
                  <a:t>0</a:t>
                </a:r>
                <a:endParaRPr lang="zh-CN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5B49464-D4B4-3257-91B3-9E6AD38A235D}"/>
                  </a:ext>
                </a:extLst>
              </p:cNvPr>
              <p:cNvSpPr/>
              <p:nvPr/>
            </p:nvSpPr>
            <p:spPr>
              <a:xfrm>
                <a:off x="611560" y="2812050"/>
                <a:ext cx="751170" cy="30131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b="1" dirty="0">
                    <a:solidFill>
                      <a:schemeClr val="tx1"/>
                    </a:solidFill>
                  </a:rPr>
                  <a:t>...</a:t>
                </a:r>
                <a:endParaRPr lang="zh-CN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BF7EFAE-4E6E-D05D-D4C3-BD8D669F4853}"/>
                  </a:ext>
                </a:extLst>
              </p:cNvPr>
              <p:cNvSpPr/>
              <p:nvPr/>
            </p:nvSpPr>
            <p:spPr>
              <a:xfrm>
                <a:off x="611560" y="3082193"/>
                <a:ext cx="751170" cy="30131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b="1" dirty="0">
                    <a:solidFill>
                      <a:schemeClr val="tx1"/>
                    </a:solidFill>
                  </a:rPr>
                  <a:t>...</a:t>
                </a:r>
                <a:endParaRPr lang="zh-CN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EAC4BD0-A024-4B1D-8D48-5D14FFBE3FCE}"/>
                  </a:ext>
                </a:extLst>
              </p:cNvPr>
              <p:cNvSpPr/>
              <p:nvPr/>
            </p:nvSpPr>
            <p:spPr>
              <a:xfrm>
                <a:off x="610711" y="3689497"/>
                <a:ext cx="751170" cy="30131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b="1" dirty="0">
                    <a:solidFill>
                      <a:schemeClr val="tx1"/>
                    </a:solidFill>
                  </a:rPr>
                  <a:t>...</a:t>
                </a:r>
                <a:endParaRPr lang="zh-CN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F6D1083-0D35-C889-44C8-A7EFCAC282FB}"/>
                  </a:ext>
                </a:extLst>
              </p:cNvPr>
              <p:cNvSpPr/>
              <p:nvPr/>
            </p:nvSpPr>
            <p:spPr>
              <a:xfrm>
                <a:off x="610711" y="3990808"/>
                <a:ext cx="751170" cy="30131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b="1" dirty="0">
                    <a:solidFill>
                      <a:schemeClr val="tx1"/>
                    </a:solidFill>
                  </a:rPr>
                  <a:t>...</a:t>
                </a:r>
                <a:endParaRPr lang="zh-CN" altLang="en-US" sz="9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09507BD-3AE8-23F0-CFB0-844D1E56E506}"/>
                </a:ext>
              </a:extLst>
            </p:cNvPr>
            <p:cNvSpPr txBox="1"/>
            <p:nvPr/>
          </p:nvSpPr>
          <p:spPr>
            <a:xfrm>
              <a:off x="6588224" y="450890"/>
              <a:ext cx="17457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/>
                <a:t>进程</a:t>
              </a:r>
              <a:r>
                <a:rPr kumimoji="1" lang="en-US" altLang="zh-CN" dirty="0"/>
                <a:t>1</a:t>
              </a:r>
              <a:r>
                <a:rPr kumimoji="1" lang="zh-CN" altLang="en-US" dirty="0"/>
                <a:t>的页表</a:t>
              </a:r>
              <a:endParaRPr lang="zh-CN" altLang="en-US" dirty="0"/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17D8AEC5-EF4E-ADE0-AB7B-8D8CA4CFF503}"/>
              </a:ext>
            </a:extLst>
          </p:cNvPr>
          <p:cNvSpPr/>
          <p:nvPr/>
        </p:nvSpPr>
        <p:spPr>
          <a:xfrm>
            <a:off x="778000" y="3100195"/>
            <a:ext cx="622765" cy="1055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ADD4EC4-FBC4-F91F-CA15-7C444A52600C}"/>
              </a:ext>
            </a:extLst>
          </p:cNvPr>
          <p:cNvSpPr/>
          <p:nvPr/>
        </p:nvSpPr>
        <p:spPr>
          <a:xfrm>
            <a:off x="1865437" y="2433093"/>
            <a:ext cx="622765" cy="1055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B41A6F7-6797-6F24-23C0-788130F7EA3D}"/>
              </a:ext>
            </a:extLst>
          </p:cNvPr>
          <p:cNvSpPr/>
          <p:nvPr/>
        </p:nvSpPr>
        <p:spPr>
          <a:xfrm>
            <a:off x="3002170" y="2422011"/>
            <a:ext cx="622765" cy="104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1857C3B-6D1A-3321-AF0E-F579DD524BF3}"/>
              </a:ext>
            </a:extLst>
          </p:cNvPr>
          <p:cNvSpPr/>
          <p:nvPr/>
        </p:nvSpPr>
        <p:spPr>
          <a:xfrm>
            <a:off x="4215822" y="2195475"/>
            <a:ext cx="622765" cy="1055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F5DC378-0C5B-0799-92E0-34F1DFB2A414}"/>
              </a:ext>
            </a:extLst>
          </p:cNvPr>
          <p:cNvSpPr txBox="1"/>
          <p:nvPr/>
        </p:nvSpPr>
        <p:spPr>
          <a:xfrm>
            <a:off x="554117" y="4238414"/>
            <a:ext cx="1068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0</a:t>
            </a:r>
            <a:r>
              <a:rPr lang="zh-CN" altLang="en-US" sz="1400" b="1" dirty="0"/>
              <a:t>级页表页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18A58B2-477B-CD46-F835-207150CE0018}"/>
              </a:ext>
            </a:extLst>
          </p:cNvPr>
          <p:cNvSpPr txBox="1"/>
          <p:nvPr/>
        </p:nvSpPr>
        <p:spPr>
          <a:xfrm>
            <a:off x="2807278" y="5138858"/>
            <a:ext cx="1012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2</a:t>
            </a:r>
            <a:r>
              <a:rPr lang="zh-CN" altLang="en-US" sz="1400" b="1" dirty="0"/>
              <a:t>级页表页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5CD7C9A-9955-08D5-5C17-3C48EFCB80B5}"/>
              </a:ext>
            </a:extLst>
          </p:cNvPr>
          <p:cNvSpPr txBox="1"/>
          <p:nvPr/>
        </p:nvSpPr>
        <p:spPr>
          <a:xfrm>
            <a:off x="4065727" y="5138858"/>
            <a:ext cx="1012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3</a:t>
            </a:r>
            <a:r>
              <a:rPr lang="zh-CN" altLang="en-US" sz="1400" b="1" dirty="0"/>
              <a:t>级页表页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C03DF55-1AF2-C0D0-161E-00D1E4F0EAF0}"/>
              </a:ext>
            </a:extLst>
          </p:cNvPr>
          <p:cNvSpPr/>
          <p:nvPr/>
        </p:nvSpPr>
        <p:spPr>
          <a:xfrm>
            <a:off x="1865437" y="2428389"/>
            <a:ext cx="622765" cy="2706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0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CF9549ED-BA6C-D733-0239-3A2121DF44FA}"/>
              </a:ext>
            </a:extLst>
          </p:cNvPr>
          <p:cNvSpPr/>
          <p:nvPr/>
        </p:nvSpPr>
        <p:spPr>
          <a:xfrm>
            <a:off x="3000289" y="2428389"/>
            <a:ext cx="618826" cy="2706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0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D5BEFDF-33BF-CE28-D852-1BE144F1DB43}"/>
              </a:ext>
            </a:extLst>
          </p:cNvPr>
          <p:cNvSpPr/>
          <p:nvPr/>
        </p:nvSpPr>
        <p:spPr>
          <a:xfrm>
            <a:off x="4215822" y="2206655"/>
            <a:ext cx="622765" cy="2706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0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92" name="直接箭头连接符 92">
            <a:extLst>
              <a:ext uri="{FF2B5EF4-FFF2-40B4-BE49-F238E27FC236}">
                <a16:creationId xmlns:a16="http://schemas.microsoft.com/office/drawing/2014/main" id="{C8D3565F-77FD-16F3-7D11-5B7BD531A216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2488202" y="2422011"/>
            <a:ext cx="506267" cy="1416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9CDBF609-989A-C7C2-365E-7F38C923E346}"/>
              </a:ext>
            </a:extLst>
          </p:cNvPr>
          <p:cNvCxnSpPr>
            <a:cxnSpLocks/>
            <a:stCxn id="98" idx="3"/>
          </p:cNvCxnSpPr>
          <p:nvPr/>
        </p:nvCxnSpPr>
        <p:spPr>
          <a:xfrm flipV="1">
            <a:off x="1400732" y="2428389"/>
            <a:ext cx="459186" cy="799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8B7255C2-2F45-71C7-D5F0-4725EEF358CB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3619115" y="2195475"/>
            <a:ext cx="596707" cy="36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5347F7BD-A5DE-1436-F8E2-7F73FF1FDCA5}"/>
              </a:ext>
            </a:extLst>
          </p:cNvPr>
          <p:cNvSpPr txBox="1"/>
          <p:nvPr/>
        </p:nvSpPr>
        <p:spPr>
          <a:xfrm>
            <a:off x="1637158" y="5141320"/>
            <a:ext cx="1012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1</a:t>
            </a:r>
            <a:r>
              <a:rPr lang="zh-CN" altLang="en-US" sz="1400" b="1" dirty="0"/>
              <a:t>级页表页</a:t>
            </a:r>
            <a:endParaRPr lang="en-US" altLang="zh-CN" sz="1400" b="1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3EAAAFFB-3D3C-C50B-BC52-D2FFC651E000}"/>
              </a:ext>
            </a:extLst>
          </p:cNvPr>
          <p:cNvSpPr/>
          <p:nvPr/>
        </p:nvSpPr>
        <p:spPr>
          <a:xfrm>
            <a:off x="777967" y="3092662"/>
            <a:ext cx="622765" cy="2706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0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C5D2B801-1F44-200E-2D85-E4EDF7E3CDC0}"/>
              </a:ext>
            </a:extLst>
          </p:cNvPr>
          <p:cNvSpPr/>
          <p:nvPr/>
        </p:nvSpPr>
        <p:spPr>
          <a:xfrm>
            <a:off x="777967" y="3914751"/>
            <a:ext cx="622765" cy="2706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511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B2474D4-8F45-0B71-C826-E8F02A4EDCEA}"/>
              </a:ext>
            </a:extLst>
          </p:cNvPr>
          <p:cNvSpPr/>
          <p:nvPr/>
        </p:nvSpPr>
        <p:spPr>
          <a:xfrm>
            <a:off x="1859918" y="3987182"/>
            <a:ext cx="622765" cy="1055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B0208D5C-229E-C03B-38F6-C6BD5D83F344}"/>
              </a:ext>
            </a:extLst>
          </p:cNvPr>
          <p:cNvSpPr/>
          <p:nvPr/>
        </p:nvSpPr>
        <p:spPr>
          <a:xfrm>
            <a:off x="1859918" y="4787876"/>
            <a:ext cx="622765" cy="2706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511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7D659CEB-5F2C-1D77-BDD5-6A5239D9BFDD}"/>
              </a:ext>
            </a:extLst>
          </p:cNvPr>
          <p:cNvSpPr/>
          <p:nvPr/>
        </p:nvSpPr>
        <p:spPr>
          <a:xfrm>
            <a:off x="3002170" y="4002130"/>
            <a:ext cx="622765" cy="1046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0646704-55DA-4A31-B734-D21CA7D62DB3}"/>
              </a:ext>
            </a:extLst>
          </p:cNvPr>
          <p:cNvSpPr/>
          <p:nvPr/>
        </p:nvSpPr>
        <p:spPr>
          <a:xfrm>
            <a:off x="3000289" y="4772239"/>
            <a:ext cx="618826" cy="2706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511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54CFA6CD-ADBF-C1E9-866A-26DE7EEEBE1E}"/>
              </a:ext>
            </a:extLst>
          </p:cNvPr>
          <p:cNvSpPr/>
          <p:nvPr/>
        </p:nvSpPr>
        <p:spPr>
          <a:xfrm>
            <a:off x="4215822" y="4002130"/>
            <a:ext cx="622765" cy="10551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C8F2D4F-1BA2-29C0-8E3D-E4C92396D509}"/>
              </a:ext>
            </a:extLst>
          </p:cNvPr>
          <p:cNvSpPr/>
          <p:nvPr/>
        </p:nvSpPr>
        <p:spPr>
          <a:xfrm>
            <a:off x="4215822" y="4800271"/>
            <a:ext cx="622765" cy="2706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511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B1E95B3C-1318-76A7-0EAE-D6E5D7C7973C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1400732" y="3987182"/>
            <a:ext cx="459186" cy="628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EE187E7B-FBF4-D986-4294-748676E81B6E}"/>
              </a:ext>
            </a:extLst>
          </p:cNvPr>
          <p:cNvCxnSpPr>
            <a:cxnSpLocks/>
          </p:cNvCxnSpPr>
          <p:nvPr/>
        </p:nvCxnSpPr>
        <p:spPr>
          <a:xfrm flipV="1">
            <a:off x="2488202" y="4007225"/>
            <a:ext cx="506267" cy="1041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4977D155-1CDF-19DD-E985-6A44A4CFD5B9}"/>
              </a:ext>
            </a:extLst>
          </p:cNvPr>
          <p:cNvCxnSpPr>
            <a:cxnSpLocks/>
          </p:cNvCxnSpPr>
          <p:nvPr/>
        </p:nvCxnSpPr>
        <p:spPr>
          <a:xfrm flipV="1">
            <a:off x="3624935" y="3996458"/>
            <a:ext cx="590887" cy="1040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84BCDCB-2286-F191-6ECB-7E3FF63CB7F8}"/>
              </a:ext>
            </a:extLst>
          </p:cNvPr>
          <p:cNvSpPr/>
          <p:nvPr/>
        </p:nvSpPr>
        <p:spPr>
          <a:xfrm>
            <a:off x="7896058" y="2262396"/>
            <a:ext cx="751170" cy="301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...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E9C7BFC-9F58-7799-8AA2-75D80690B597}"/>
              </a:ext>
            </a:extLst>
          </p:cNvPr>
          <p:cNvSpPr/>
          <p:nvPr/>
        </p:nvSpPr>
        <p:spPr>
          <a:xfrm>
            <a:off x="7896907" y="1388083"/>
            <a:ext cx="751170" cy="3013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1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A2ED759B-6F70-BF95-3EA1-70219E7B9CC1}"/>
              </a:ext>
            </a:extLst>
          </p:cNvPr>
          <p:cNvSpPr/>
          <p:nvPr/>
        </p:nvSpPr>
        <p:spPr>
          <a:xfrm>
            <a:off x="7896058" y="3180769"/>
            <a:ext cx="751170" cy="3013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2^36-1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8092CD53-CABC-35B9-D42F-DCDAB61F5877}"/>
              </a:ext>
            </a:extLst>
          </p:cNvPr>
          <p:cNvSpPr/>
          <p:nvPr/>
        </p:nvSpPr>
        <p:spPr>
          <a:xfrm>
            <a:off x="4216671" y="2467532"/>
            <a:ext cx="622765" cy="2706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1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35CE6B8-09A3-2297-2030-69242FFE5BE8}"/>
              </a:ext>
            </a:extLst>
          </p:cNvPr>
          <p:cNvSpPr txBox="1"/>
          <p:nvPr/>
        </p:nvSpPr>
        <p:spPr>
          <a:xfrm>
            <a:off x="4870947" y="2174321"/>
            <a:ext cx="60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schemeClr val="accent1"/>
                </a:solidFill>
              </a:rPr>
              <a:t>第</a:t>
            </a:r>
            <a:r>
              <a:rPr kumimoji="1" lang="en-US" altLang="zh-CN" sz="1100" dirty="0">
                <a:solidFill>
                  <a:schemeClr val="accent1"/>
                </a:solidFill>
              </a:rPr>
              <a:t>0</a:t>
            </a:r>
            <a:r>
              <a:rPr kumimoji="1" lang="zh-CN" altLang="en-US" sz="1100" dirty="0">
                <a:solidFill>
                  <a:schemeClr val="accent1"/>
                </a:solidFill>
              </a:rPr>
              <a:t>页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9E448788-8FC3-C56B-8603-1B3B9F1FCF09}"/>
              </a:ext>
            </a:extLst>
          </p:cNvPr>
          <p:cNvSpPr txBox="1"/>
          <p:nvPr/>
        </p:nvSpPr>
        <p:spPr>
          <a:xfrm>
            <a:off x="4871436" y="2481549"/>
            <a:ext cx="6032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schemeClr val="accent1"/>
                </a:solidFill>
              </a:rPr>
              <a:t>第</a:t>
            </a:r>
            <a:r>
              <a:rPr kumimoji="1" lang="en-US" altLang="zh-CN" sz="1100" dirty="0">
                <a:solidFill>
                  <a:schemeClr val="accent1"/>
                </a:solidFill>
              </a:rPr>
              <a:t>1</a:t>
            </a:r>
            <a:r>
              <a:rPr kumimoji="1" lang="zh-CN" altLang="en-US" sz="1100" dirty="0">
                <a:solidFill>
                  <a:schemeClr val="accent1"/>
                </a:solidFill>
              </a:rPr>
              <a:t>页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DA69A6C-6886-4F1D-1F6B-A567F8C41FF7}"/>
              </a:ext>
            </a:extLst>
          </p:cNvPr>
          <p:cNvSpPr txBox="1"/>
          <p:nvPr/>
        </p:nvSpPr>
        <p:spPr>
          <a:xfrm>
            <a:off x="4871435" y="4784983"/>
            <a:ext cx="9303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dirty="0">
                <a:solidFill>
                  <a:schemeClr val="accent1"/>
                </a:solidFill>
              </a:rPr>
              <a:t>第</a:t>
            </a:r>
            <a:r>
              <a:rPr kumimoji="1" lang="en-US" altLang="zh-CN" sz="1100" dirty="0">
                <a:solidFill>
                  <a:schemeClr val="accent1"/>
                </a:solidFill>
              </a:rPr>
              <a:t>2^36 -1</a:t>
            </a:r>
            <a:r>
              <a:rPr kumimoji="1" lang="zh-CN" altLang="en-US" sz="1100" dirty="0">
                <a:solidFill>
                  <a:schemeClr val="accent1"/>
                </a:solidFill>
              </a:rPr>
              <a:t>页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31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EE97B-DB38-0810-BE59-C7D74BFA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页表项中的属性位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20F87A-2525-E51D-922D-B9BCB13BF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2"/>
          <a:stretch/>
        </p:blipFill>
        <p:spPr>
          <a:xfrm>
            <a:off x="707984" y="1561356"/>
            <a:ext cx="7728031" cy="123596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82368E-16A4-C425-ECD2-475AABE3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EA949D-84B2-26C8-7B97-C5DC5347CCA9}"/>
              </a:ext>
            </a:extLst>
          </p:cNvPr>
          <p:cNvSpPr txBox="1"/>
          <p:nvPr/>
        </p:nvSpPr>
        <p:spPr>
          <a:xfrm>
            <a:off x="707984" y="2986816"/>
            <a:ext cx="8820472" cy="2533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V</a:t>
            </a:r>
            <a:r>
              <a:rPr lang="zh-CN" altLang="en-US" dirty="0"/>
              <a:t>（</a:t>
            </a:r>
            <a:r>
              <a:rPr lang="en-US" altLang="zh-CN" dirty="0"/>
              <a:t>Valid</a:t>
            </a:r>
            <a:r>
              <a:rPr lang="zh-CN" altLang="en-US" dirty="0"/>
              <a:t>）：</a:t>
            </a:r>
            <a:r>
              <a:rPr kumimoji="1" lang="zh-CN" altLang="en-US" dirty="0"/>
              <a:t>当访问时</a:t>
            </a:r>
            <a:r>
              <a:rPr kumimoji="1" lang="en-US" altLang="zh-CN" dirty="0"/>
              <a:t>V=0</a:t>
            </a:r>
            <a:r>
              <a:rPr kumimoji="1" lang="zh-CN" altLang="en-US" dirty="0"/>
              <a:t>，则触发缺页异常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UXN（Unprivileged eXecute Never）：用户态不可执行（例如栈）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PXN</a:t>
            </a:r>
            <a:r>
              <a:rPr lang="zh-CN" altLang="en-US" dirty="0"/>
              <a:t>（</a:t>
            </a:r>
            <a:r>
              <a:rPr lang="en-US" altLang="zh-CN" dirty="0"/>
              <a:t>Privileged </a:t>
            </a:r>
            <a:r>
              <a:rPr lang="en-US" altLang="zh-CN" dirty="0" err="1"/>
              <a:t>eXecute</a:t>
            </a:r>
            <a:r>
              <a:rPr lang="en-US" altLang="zh-CN" dirty="0"/>
              <a:t> Never</a:t>
            </a:r>
            <a:r>
              <a:rPr lang="zh-CN" altLang="en-US" dirty="0"/>
              <a:t>）：内核态不可执行（防止内核执行用户代码）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AF</a:t>
            </a:r>
            <a:r>
              <a:rPr lang="zh-CN" altLang="en-US" dirty="0"/>
              <a:t>（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Flag</a:t>
            </a:r>
            <a:r>
              <a:rPr lang="zh-CN" altLang="en-US" dirty="0"/>
              <a:t>）：当访问时，</a:t>
            </a:r>
            <a:r>
              <a:rPr lang="en-US" altLang="zh-CN" dirty="0"/>
              <a:t>MMU</a:t>
            </a:r>
            <a:r>
              <a:rPr lang="zh-CN" altLang="en-US" dirty="0"/>
              <a:t>标记该位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AP</a:t>
            </a:r>
            <a:r>
              <a:rPr lang="zh-CN" altLang="en-US" dirty="0"/>
              <a:t>（</a:t>
            </a:r>
            <a:r>
              <a:rPr lang="en-US" altLang="zh-CN" dirty="0"/>
              <a:t>Access Permissions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DBM</a:t>
            </a:r>
            <a:r>
              <a:rPr lang="zh-CN" altLang="en-US" dirty="0"/>
              <a:t> （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）：</a:t>
            </a:r>
            <a:r>
              <a:rPr lang="en-US" altLang="zh-CN" dirty="0"/>
              <a:t> 51</a:t>
            </a:r>
            <a:r>
              <a:rPr lang="zh-CN" altLang="en-US" dirty="0"/>
              <a:t>位，</a:t>
            </a:r>
            <a:r>
              <a:rPr lang="en-US" altLang="zh-CN" dirty="0"/>
              <a:t>ARMv8.1-TTHM</a:t>
            </a:r>
            <a:r>
              <a:rPr lang="zh-CN" altLang="en-US" dirty="0"/>
              <a:t>特性支持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7A187B-CE20-CCA4-B5A3-D29D43A3C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334042"/>
            <a:ext cx="2246385" cy="12671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075FCB-D9F7-646B-393C-4297DA401299}"/>
              </a:ext>
            </a:extLst>
          </p:cNvPr>
          <p:cNvSpPr txBox="1"/>
          <p:nvPr/>
        </p:nvSpPr>
        <p:spPr>
          <a:xfrm>
            <a:off x="5600990" y="1202385"/>
            <a:ext cx="321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ea"/>
              </a:rPr>
              <a:t>有效的</a:t>
            </a:r>
            <a:r>
              <a:rPr kumimoji="1" lang="en-US" altLang="zh-CN" sz="1600" dirty="0">
                <a:latin typeface="+mn-ea"/>
              </a:rPr>
              <a:t>3</a:t>
            </a:r>
            <a:r>
              <a:rPr kumimoji="1" lang="zh-CN" altLang="en-US" sz="1600" dirty="0">
                <a:latin typeface="+mn-ea"/>
              </a:rPr>
              <a:t>级页表项：第</a:t>
            </a:r>
            <a:r>
              <a:rPr kumimoji="1" lang="en-US" altLang="zh-CN" sz="1600" dirty="0">
                <a:latin typeface="+mn-ea"/>
              </a:rPr>
              <a:t>1</a:t>
            </a:r>
            <a:r>
              <a:rPr kumimoji="1" lang="zh-CN" altLang="en-US" sz="1600" dirty="0">
                <a:latin typeface="+mn-ea"/>
              </a:rPr>
              <a:t>位必须是</a:t>
            </a:r>
            <a:r>
              <a:rPr kumimoji="1" lang="en-US" altLang="zh-CN" sz="1600" dirty="0">
                <a:latin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83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EE97B-DB38-0810-BE59-C7D74BFA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页表项中的属性位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B20F87A-2525-E51D-922D-B9BCB13BF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2"/>
          <a:stretch/>
        </p:blipFill>
        <p:spPr>
          <a:xfrm>
            <a:off x="707984" y="1561356"/>
            <a:ext cx="7728031" cy="123596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82368E-16A4-C425-ECD2-475AABE3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3" name="内容占位符 5">
            <a:extLst>
              <a:ext uri="{FF2B5EF4-FFF2-40B4-BE49-F238E27FC236}">
                <a16:creationId xmlns:a16="http://schemas.microsoft.com/office/drawing/2014/main" id="{63D4425A-4371-5448-9E53-985E702BF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2"/>
          <a:stretch/>
        </p:blipFill>
        <p:spPr>
          <a:xfrm>
            <a:off x="708149" y="3433564"/>
            <a:ext cx="7728031" cy="13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6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圆角矩形 82">
            <a:extLst>
              <a:ext uri="{FF2B5EF4-FFF2-40B4-BE49-F238E27FC236}">
                <a16:creationId xmlns:a16="http://schemas.microsoft.com/office/drawing/2014/main" id="{C19EFB7D-C0F6-B74B-965B-898F11FB55E9}"/>
              </a:ext>
            </a:extLst>
          </p:cNvPr>
          <p:cNvSpPr/>
          <p:nvPr/>
        </p:nvSpPr>
        <p:spPr>
          <a:xfrm>
            <a:off x="5013427" y="1793725"/>
            <a:ext cx="1140134" cy="1842076"/>
          </a:xfrm>
          <a:prstGeom prst="roundRect">
            <a:avLst>
              <a:gd name="adj" fmla="val 8201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60F8B06D-4DF9-CF42-B1BD-A1A5FCA7C7D3}"/>
              </a:ext>
            </a:extLst>
          </p:cNvPr>
          <p:cNvSpPr/>
          <p:nvPr/>
        </p:nvSpPr>
        <p:spPr>
          <a:xfrm>
            <a:off x="1132848" y="3539796"/>
            <a:ext cx="7615592" cy="1557816"/>
          </a:xfrm>
          <a:prstGeom prst="roundRect">
            <a:avLst>
              <a:gd name="adj" fmla="val 6604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944175C5-AA37-0E47-A944-5800F7F52363}"/>
              </a:ext>
            </a:extLst>
          </p:cNvPr>
          <p:cNvSpPr/>
          <p:nvPr/>
        </p:nvSpPr>
        <p:spPr>
          <a:xfrm>
            <a:off x="2447637" y="1796958"/>
            <a:ext cx="1140134" cy="1842076"/>
          </a:xfrm>
          <a:prstGeom prst="roundRect">
            <a:avLst>
              <a:gd name="adj" fmla="val 8201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B9955190-332F-9140-8BDE-9023BED9E9A6}"/>
              </a:ext>
            </a:extLst>
          </p:cNvPr>
          <p:cNvSpPr/>
          <p:nvPr/>
        </p:nvSpPr>
        <p:spPr>
          <a:xfrm>
            <a:off x="6296515" y="1793724"/>
            <a:ext cx="2451941" cy="1630821"/>
          </a:xfrm>
          <a:prstGeom prst="roundRect">
            <a:avLst>
              <a:gd name="adj" fmla="val 552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3EF9EB41-EFBA-344C-A126-CE8A632D3D6E}"/>
              </a:ext>
            </a:extLst>
          </p:cNvPr>
          <p:cNvSpPr/>
          <p:nvPr/>
        </p:nvSpPr>
        <p:spPr>
          <a:xfrm>
            <a:off x="3702146" y="1802737"/>
            <a:ext cx="1254147" cy="1621808"/>
          </a:xfrm>
          <a:prstGeom prst="roundRect">
            <a:avLst>
              <a:gd name="adj" fmla="val 820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AA6B878D-D01D-9C43-B298-28247C3C9673}"/>
              </a:ext>
            </a:extLst>
          </p:cNvPr>
          <p:cNvSpPr/>
          <p:nvPr/>
        </p:nvSpPr>
        <p:spPr>
          <a:xfrm>
            <a:off x="1132847" y="1789087"/>
            <a:ext cx="1254147" cy="1635458"/>
          </a:xfrm>
          <a:prstGeom prst="roundRect">
            <a:avLst>
              <a:gd name="adj" fmla="val 7062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2E8262-A1E0-674F-97B8-2614AD5C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BA577FE-5606-BC46-AA76-6018336716D1}"/>
              </a:ext>
            </a:extLst>
          </p:cNvPr>
          <p:cNvSpPr/>
          <p:nvPr/>
        </p:nvSpPr>
        <p:spPr>
          <a:xfrm>
            <a:off x="1259632" y="2270793"/>
            <a:ext cx="995541" cy="663694"/>
          </a:xfrm>
          <a:prstGeom prst="roundRect">
            <a:avLst>
              <a:gd name="adj" fmla="val 8201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OS</a:t>
            </a:r>
            <a:r>
              <a:rPr kumimoji="1" lang="zh-CN" altLang="en-US" sz="1000" dirty="0"/>
              <a:t>（抽象）</a:t>
            </a:r>
          </a:p>
        </p:txBody>
      </p:sp>
      <p:sp>
        <p:nvSpPr>
          <p:cNvPr id="6" name="剪去对角的矩形 5">
            <a:extLst>
              <a:ext uri="{FF2B5EF4-FFF2-40B4-BE49-F238E27FC236}">
                <a16:creationId xmlns:a16="http://schemas.microsoft.com/office/drawing/2014/main" id="{35DEDE9C-712B-8449-B289-9A40D6BF5740}"/>
              </a:ext>
            </a:extLst>
          </p:cNvPr>
          <p:cNvSpPr/>
          <p:nvPr/>
        </p:nvSpPr>
        <p:spPr>
          <a:xfrm>
            <a:off x="1259632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系统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8" name="剪去对角的矩形 7">
            <a:extLst>
              <a:ext uri="{FF2B5EF4-FFF2-40B4-BE49-F238E27FC236}">
                <a16:creationId xmlns:a16="http://schemas.microsoft.com/office/drawing/2014/main" id="{E38292A3-0D0C-EC4D-BC04-C1B8AE1E2004}"/>
              </a:ext>
            </a:extLst>
          </p:cNvPr>
          <p:cNvSpPr/>
          <p:nvPr/>
        </p:nvSpPr>
        <p:spPr>
          <a:xfrm>
            <a:off x="2520651" y="3625384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用户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80FC55E-961F-2643-812E-7F19A7580B24}"/>
              </a:ext>
            </a:extLst>
          </p:cNvPr>
          <p:cNvSpPr/>
          <p:nvPr/>
        </p:nvSpPr>
        <p:spPr>
          <a:xfrm>
            <a:off x="3825850" y="2270793"/>
            <a:ext cx="995541" cy="663694"/>
          </a:xfrm>
          <a:prstGeom prst="roundRect">
            <a:avLst>
              <a:gd name="adj" fmla="val 8201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OS</a:t>
            </a:r>
            <a:r>
              <a:rPr kumimoji="1" lang="zh-CN" altLang="en-US" sz="1000" dirty="0"/>
              <a:t>（抽象）</a:t>
            </a:r>
          </a:p>
        </p:txBody>
      </p:sp>
      <p:sp>
        <p:nvSpPr>
          <p:cNvPr id="10" name="剪去对角的矩形 9">
            <a:extLst>
              <a:ext uri="{FF2B5EF4-FFF2-40B4-BE49-F238E27FC236}">
                <a16:creationId xmlns:a16="http://schemas.microsoft.com/office/drawing/2014/main" id="{58CEBB97-A341-5B4C-A6D8-FC99F91CD335}"/>
              </a:ext>
            </a:extLst>
          </p:cNvPr>
          <p:cNvSpPr/>
          <p:nvPr/>
        </p:nvSpPr>
        <p:spPr>
          <a:xfrm>
            <a:off x="3825850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寄存器 </a:t>
            </a:r>
            <a:r>
              <a:rPr kumimoji="1" lang="en-US" altLang="zh-CN" sz="1000" dirty="0"/>
              <a:t>/</a:t>
            </a:r>
            <a:r>
              <a:rPr kumimoji="1" lang="zh-CN" altLang="en-US" sz="1000" dirty="0"/>
              <a:t> 页表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3235A5F-6024-EB4A-B8D2-9FBDE94F6BB8}"/>
              </a:ext>
            </a:extLst>
          </p:cNvPr>
          <p:cNvSpPr/>
          <p:nvPr/>
        </p:nvSpPr>
        <p:spPr>
          <a:xfrm>
            <a:off x="5086869" y="2270793"/>
            <a:ext cx="995541" cy="663694"/>
          </a:xfrm>
          <a:prstGeom prst="roundRect">
            <a:avLst>
              <a:gd name="adj" fmla="val 8201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CPU</a:t>
            </a:r>
            <a:r>
              <a:rPr kumimoji="1" lang="zh-CN" altLang="en-US" sz="1000" dirty="0"/>
              <a:t>（虚拟化）</a:t>
            </a:r>
          </a:p>
        </p:txBody>
      </p:sp>
      <p:sp>
        <p:nvSpPr>
          <p:cNvPr id="12" name="剪去对角的矩形 11">
            <a:extLst>
              <a:ext uri="{FF2B5EF4-FFF2-40B4-BE49-F238E27FC236}">
                <a16:creationId xmlns:a16="http://schemas.microsoft.com/office/drawing/2014/main" id="{1EDC4DEC-92AF-024D-8DA9-12A8F5CC2329}"/>
              </a:ext>
            </a:extLst>
          </p:cNvPr>
          <p:cNvSpPr/>
          <p:nvPr/>
        </p:nvSpPr>
        <p:spPr>
          <a:xfrm>
            <a:off x="5086869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访存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4C4B4D4-963D-F944-A73D-A57A165912DD}"/>
              </a:ext>
            </a:extLst>
          </p:cNvPr>
          <p:cNvSpPr/>
          <p:nvPr/>
        </p:nvSpPr>
        <p:spPr>
          <a:xfrm>
            <a:off x="6387701" y="2270793"/>
            <a:ext cx="2256560" cy="663694"/>
          </a:xfrm>
          <a:prstGeom prst="roundRect">
            <a:avLst>
              <a:gd name="adj" fmla="val 8201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OS</a:t>
            </a:r>
            <a:r>
              <a:rPr kumimoji="1" lang="zh-CN" altLang="en-US" sz="1000" dirty="0"/>
              <a:t>（抽象）</a:t>
            </a:r>
          </a:p>
        </p:txBody>
      </p:sp>
      <p:sp>
        <p:nvSpPr>
          <p:cNvPr id="14" name="剪去对角的矩形 13">
            <a:extLst>
              <a:ext uri="{FF2B5EF4-FFF2-40B4-BE49-F238E27FC236}">
                <a16:creationId xmlns:a16="http://schemas.microsoft.com/office/drawing/2014/main" id="{3915CEE2-7430-684B-91F1-A5CCAFDB014B}"/>
              </a:ext>
            </a:extLst>
          </p:cNvPr>
          <p:cNvSpPr/>
          <p:nvPr/>
        </p:nvSpPr>
        <p:spPr>
          <a:xfrm>
            <a:off x="6387701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寄存器</a:t>
            </a:r>
          </a:p>
        </p:txBody>
      </p:sp>
      <p:sp>
        <p:nvSpPr>
          <p:cNvPr id="16" name="剪去对角的矩形 15">
            <a:extLst>
              <a:ext uri="{FF2B5EF4-FFF2-40B4-BE49-F238E27FC236}">
                <a16:creationId xmlns:a16="http://schemas.microsoft.com/office/drawing/2014/main" id="{5BBAEF58-5591-494B-BEDB-BCB01B60D489}"/>
              </a:ext>
            </a:extLst>
          </p:cNvPr>
          <p:cNvSpPr/>
          <p:nvPr/>
        </p:nvSpPr>
        <p:spPr>
          <a:xfrm>
            <a:off x="7648720" y="3619769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中断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21F4601-716A-F74B-A620-D0E3B95C2B5E}"/>
              </a:ext>
            </a:extLst>
          </p:cNvPr>
          <p:cNvSpPr/>
          <p:nvPr/>
        </p:nvSpPr>
        <p:spPr>
          <a:xfrm>
            <a:off x="1259631" y="4049991"/>
            <a:ext cx="7384609" cy="366211"/>
          </a:xfrm>
          <a:prstGeom prst="roundRect">
            <a:avLst>
              <a:gd name="adj" fmla="val 16635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CPU</a:t>
            </a:r>
            <a:endParaRPr kumimoji="1" lang="zh-CN" altLang="en-US" sz="1000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D6929C4-2706-084B-90BA-2A6FB181E869}"/>
              </a:ext>
            </a:extLst>
          </p:cNvPr>
          <p:cNvSpPr/>
          <p:nvPr/>
        </p:nvSpPr>
        <p:spPr>
          <a:xfrm>
            <a:off x="3825850" y="4653017"/>
            <a:ext cx="2256560" cy="366211"/>
          </a:xfrm>
          <a:prstGeom prst="roundRect">
            <a:avLst>
              <a:gd name="adj" fmla="val 16635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物理内存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58B5694-99DA-CB44-BCBE-B367E1A00318}"/>
              </a:ext>
            </a:extLst>
          </p:cNvPr>
          <p:cNvSpPr/>
          <p:nvPr/>
        </p:nvSpPr>
        <p:spPr>
          <a:xfrm>
            <a:off x="6387701" y="4653016"/>
            <a:ext cx="2256560" cy="366211"/>
          </a:xfrm>
          <a:prstGeom prst="roundRect">
            <a:avLst>
              <a:gd name="adj" fmla="val 16635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设备（存储、网络、键盘、显卡</a:t>
            </a:r>
            <a:r>
              <a:rPr kumimoji="1" lang="en-US" altLang="zh-CN" sz="1000" dirty="0"/>
              <a:t>…</a:t>
            </a:r>
            <a:r>
              <a:rPr kumimoji="1" lang="zh-CN" altLang="en-US" sz="1000" dirty="0"/>
              <a:t>）</a:t>
            </a:r>
          </a:p>
        </p:txBody>
      </p:sp>
      <p:sp>
        <p:nvSpPr>
          <p:cNvPr id="21" name="剪去对角的矩形 20">
            <a:extLst>
              <a:ext uri="{FF2B5EF4-FFF2-40B4-BE49-F238E27FC236}">
                <a16:creationId xmlns:a16="http://schemas.microsoft.com/office/drawing/2014/main" id="{56149957-AE5F-9347-AF22-E31B1B96CACD}"/>
              </a:ext>
            </a:extLst>
          </p:cNvPr>
          <p:cNvSpPr/>
          <p:nvPr/>
        </p:nvSpPr>
        <p:spPr>
          <a:xfrm>
            <a:off x="1259632" y="1883200"/>
            <a:ext cx="995541" cy="257358"/>
          </a:xfrm>
          <a:prstGeom prst="snip2Diag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进程 </a:t>
            </a:r>
            <a:r>
              <a:rPr kumimoji="1" lang="en-US" altLang="zh-CN" sz="1000" dirty="0"/>
              <a:t>/</a:t>
            </a:r>
            <a:r>
              <a:rPr kumimoji="1" lang="zh-CN" altLang="en-US" sz="1000" dirty="0"/>
              <a:t> 线程</a:t>
            </a:r>
          </a:p>
        </p:txBody>
      </p:sp>
      <p:sp>
        <p:nvSpPr>
          <p:cNvPr id="22" name="剪去对角的矩形 21">
            <a:extLst>
              <a:ext uri="{FF2B5EF4-FFF2-40B4-BE49-F238E27FC236}">
                <a16:creationId xmlns:a16="http://schemas.microsoft.com/office/drawing/2014/main" id="{60110D20-81B2-8040-9901-7D3CA50253BC}"/>
              </a:ext>
            </a:extLst>
          </p:cNvPr>
          <p:cNvSpPr/>
          <p:nvPr/>
        </p:nvSpPr>
        <p:spPr>
          <a:xfrm>
            <a:off x="2520651" y="1888815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用户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23" name="剪去对角的矩形 22">
            <a:extLst>
              <a:ext uri="{FF2B5EF4-FFF2-40B4-BE49-F238E27FC236}">
                <a16:creationId xmlns:a16="http://schemas.microsoft.com/office/drawing/2014/main" id="{66079E40-A9D0-5342-B4C5-C28DE292AE46}"/>
              </a:ext>
            </a:extLst>
          </p:cNvPr>
          <p:cNvSpPr/>
          <p:nvPr/>
        </p:nvSpPr>
        <p:spPr>
          <a:xfrm>
            <a:off x="3825850" y="1883200"/>
            <a:ext cx="995541" cy="257358"/>
          </a:xfrm>
          <a:prstGeom prst="snip2Diag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地址映射</a:t>
            </a:r>
          </a:p>
        </p:txBody>
      </p:sp>
      <p:sp>
        <p:nvSpPr>
          <p:cNvPr id="24" name="剪去对角的矩形 23">
            <a:extLst>
              <a:ext uri="{FF2B5EF4-FFF2-40B4-BE49-F238E27FC236}">
                <a16:creationId xmlns:a16="http://schemas.microsoft.com/office/drawing/2014/main" id="{DF4EE80D-8895-8F45-9BB1-F75E6F34270F}"/>
              </a:ext>
            </a:extLst>
          </p:cNvPr>
          <p:cNvSpPr/>
          <p:nvPr/>
        </p:nvSpPr>
        <p:spPr>
          <a:xfrm>
            <a:off x="5086869" y="1883200"/>
            <a:ext cx="995541" cy="257358"/>
          </a:xfrm>
          <a:prstGeom prst="snip2Diag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访存 </a:t>
            </a:r>
            <a:r>
              <a:rPr kumimoji="1" lang="en-US" altLang="zh-CN" sz="1000" dirty="0"/>
              <a:t>ISA</a:t>
            </a:r>
            <a:endParaRPr kumimoji="1" lang="zh-CN" altLang="en-US" sz="1000" dirty="0"/>
          </a:p>
        </p:txBody>
      </p:sp>
      <p:sp>
        <p:nvSpPr>
          <p:cNvPr id="25" name="剪去对角的矩形 24">
            <a:extLst>
              <a:ext uri="{FF2B5EF4-FFF2-40B4-BE49-F238E27FC236}">
                <a16:creationId xmlns:a16="http://schemas.microsoft.com/office/drawing/2014/main" id="{8D7A99CB-F8F2-4D41-8EB2-11A86F0B53CE}"/>
              </a:ext>
            </a:extLst>
          </p:cNvPr>
          <p:cNvSpPr/>
          <p:nvPr/>
        </p:nvSpPr>
        <p:spPr>
          <a:xfrm>
            <a:off x="6387701" y="1883200"/>
            <a:ext cx="2256560" cy="257358"/>
          </a:xfrm>
          <a:prstGeom prst="snip2Diag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文件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F842B54-FB62-4645-B06F-4953C04F7A5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018421" y="2146173"/>
            <a:ext cx="1" cy="1397242"/>
          </a:xfrm>
          <a:prstGeom prst="straightConnector1">
            <a:avLst/>
          </a:prstGeom>
          <a:ln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CB77E7A1-AE74-FB46-B27F-A045B86E2294}"/>
              </a:ext>
            </a:extLst>
          </p:cNvPr>
          <p:cNvSpPr/>
          <p:nvPr/>
        </p:nvSpPr>
        <p:spPr>
          <a:xfrm>
            <a:off x="2669607" y="2483295"/>
            <a:ext cx="697627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accent3"/>
                </a:solidFill>
              </a:rPr>
              <a:t>（直通）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502AC026-7BB4-144E-9E54-7B2F7126C8A0}"/>
              </a:ext>
            </a:extLst>
          </p:cNvPr>
          <p:cNvSpPr/>
          <p:nvPr/>
        </p:nvSpPr>
        <p:spPr>
          <a:xfrm>
            <a:off x="1132847" y="647278"/>
            <a:ext cx="7615592" cy="968945"/>
          </a:xfrm>
          <a:prstGeom prst="roundRect">
            <a:avLst>
              <a:gd name="adj" fmla="val 7009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88A9251-399C-5240-8E9C-6320454AA772}"/>
              </a:ext>
            </a:extLst>
          </p:cNvPr>
          <p:cNvCxnSpPr>
            <a:cxnSpLocks/>
          </p:cNvCxnSpPr>
          <p:nvPr/>
        </p:nvCxnSpPr>
        <p:spPr>
          <a:xfrm>
            <a:off x="1757403" y="1010649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CCD3435-A306-7840-B144-D92C642905C7}"/>
              </a:ext>
            </a:extLst>
          </p:cNvPr>
          <p:cNvSpPr txBox="1"/>
          <p:nvPr/>
        </p:nvSpPr>
        <p:spPr>
          <a:xfrm>
            <a:off x="1723659" y="914772"/>
            <a:ext cx="100811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fork()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signal()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waitpid()</a:t>
            </a:r>
            <a:r>
              <a:rPr kumimoji="1" lang="zh-CN" altLang="en-US" sz="900" dirty="0">
                <a:solidFill>
                  <a:schemeClr val="accent1"/>
                </a:solidFill>
              </a:rPr>
              <a:t> </a:t>
            </a:r>
            <a:r>
              <a:rPr kumimoji="1" lang="en-US" altLang="zh-CN" sz="900" dirty="0">
                <a:solidFill>
                  <a:schemeClr val="accent1"/>
                </a:solidFill>
              </a:rPr>
              <a:t>…</a:t>
            </a:r>
            <a:endParaRPr kumimoji="1" lang="zh-CN" altLang="en-US" sz="900" dirty="0">
              <a:solidFill>
                <a:schemeClr val="accent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783513D1-78C3-B641-AE09-6D0434C71EB5}"/>
              </a:ext>
            </a:extLst>
          </p:cNvPr>
          <p:cNvCxnSpPr>
            <a:cxnSpLocks/>
          </p:cNvCxnSpPr>
          <p:nvPr/>
        </p:nvCxnSpPr>
        <p:spPr>
          <a:xfrm>
            <a:off x="3018421" y="1010649"/>
            <a:ext cx="1" cy="79770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5E5CCF1-60ED-444F-B27D-B5CAA98BD6E6}"/>
              </a:ext>
            </a:extLst>
          </p:cNvPr>
          <p:cNvSpPr txBox="1"/>
          <p:nvPr/>
        </p:nvSpPr>
        <p:spPr>
          <a:xfrm>
            <a:off x="2987824" y="914772"/>
            <a:ext cx="501751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add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mov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bl</a:t>
            </a:r>
            <a:r>
              <a:rPr kumimoji="1" lang="zh-CN" altLang="en-US" sz="900" dirty="0">
                <a:solidFill>
                  <a:schemeClr val="accent3"/>
                </a:solidFill>
              </a:rPr>
              <a:t> </a:t>
            </a:r>
            <a:r>
              <a:rPr kumimoji="1" lang="en-US" altLang="zh-CN" sz="900" dirty="0">
                <a:solidFill>
                  <a:schemeClr val="accent3"/>
                </a:solidFill>
              </a:rPr>
              <a:t>…</a:t>
            </a:r>
            <a:endParaRPr kumimoji="1" lang="zh-CN" altLang="en-US" sz="900" dirty="0">
              <a:solidFill>
                <a:schemeClr val="accent3"/>
              </a:solidFill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F75FC769-B2CA-704C-BED2-D411985E9BAF}"/>
              </a:ext>
            </a:extLst>
          </p:cNvPr>
          <p:cNvCxnSpPr>
            <a:cxnSpLocks/>
          </p:cNvCxnSpPr>
          <p:nvPr/>
        </p:nvCxnSpPr>
        <p:spPr>
          <a:xfrm>
            <a:off x="4323618" y="1013489"/>
            <a:ext cx="1" cy="79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2F646C6-6CC4-C64D-BDA2-D0BAD54373FF}"/>
              </a:ext>
            </a:extLst>
          </p:cNvPr>
          <p:cNvSpPr txBox="1"/>
          <p:nvPr/>
        </p:nvSpPr>
        <p:spPr>
          <a:xfrm>
            <a:off x="4290413" y="921149"/>
            <a:ext cx="100811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mmap()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mprotect()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shmat()</a:t>
            </a:r>
            <a:r>
              <a:rPr kumimoji="1" lang="zh-CN" altLang="en-US" sz="900" dirty="0">
                <a:solidFill>
                  <a:schemeClr val="accent1"/>
                </a:solidFill>
              </a:rPr>
              <a:t> </a:t>
            </a:r>
            <a:r>
              <a:rPr kumimoji="1" lang="en-US" altLang="zh-CN" sz="900" dirty="0">
                <a:solidFill>
                  <a:schemeClr val="accent1"/>
                </a:solidFill>
              </a:rPr>
              <a:t>…</a:t>
            </a:r>
            <a:endParaRPr kumimoji="1" lang="zh-CN" altLang="en-US" sz="900" dirty="0">
              <a:solidFill>
                <a:schemeClr val="accent1"/>
              </a:solidFill>
            </a:endParaRP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C91FD13-314C-0649-A066-A4AEDE42D8B0}"/>
              </a:ext>
            </a:extLst>
          </p:cNvPr>
          <p:cNvCxnSpPr>
            <a:cxnSpLocks/>
          </p:cNvCxnSpPr>
          <p:nvPr/>
        </p:nvCxnSpPr>
        <p:spPr>
          <a:xfrm>
            <a:off x="5584634" y="1005668"/>
            <a:ext cx="1" cy="79770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9DCC0A2-473F-4042-9166-7F8D0C159BF9}"/>
              </a:ext>
            </a:extLst>
          </p:cNvPr>
          <p:cNvCxnSpPr>
            <a:cxnSpLocks/>
          </p:cNvCxnSpPr>
          <p:nvPr/>
        </p:nvCxnSpPr>
        <p:spPr>
          <a:xfrm>
            <a:off x="7534095" y="1007112"/>
            <a:ext cx="1" cy="79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2ED6566-DB22-F241-84E8-713A9AB6A444}"/>
              </a:ext>
            </a:extLst>
          </p:cNvPr>
          <p:cNvSpPr txBox="1"/>
          <p:nvPr/>
        </p:nvSpPr>
        <p:spPr>
          <a:xfrm>
            <a:off x="7500890" y="914772"/>
            <a:ext cx="1008112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open()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write()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1"/>
                </a:solidFill>
              </a:rPr>
              <a:t>ioctl()</a:t>
            </a:r>
            <a:r>
              <a:rPr kumimoji="1" lang="zh-CN" altLang="en-US" sz="900" dirty="0">
                <a:solidFill>
                  <a:schemeClr val="accent1"/>
                </a:solidFill>
              </a:rPr>
              <a:t> </a:t>
            </a:r>
            <a:r>
              <a:rPr kumimoji="1" lang="en-US" altLang="zh-CN" sz="900" dirty="0">
                <a:solidFill>
                  <a:schemeClr val="accent1"/>
                </a:solidFill>
              </a:rPr>
              <a:t>…</a:t>
            </a:r>
            <a:endParaRPr kumimoji="1" lang="zh-CN" altLang="en-US" sz="900" dirty="0">
              <a:solidFill>
                <a:schemeClr val="accent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5E9BFA1-1DF3-474D-823B-69C06ABFA22E}"/>
              </a:ext>
            </a:extLst>
          </p:cNvPr>
          <p:cNvSpPr txBox="1"/>
          <p:nvPr/>
        </p:nvSpPr>
        <p:spPr>
          <a:xfrm>
            <a:off x="5548412" y="920147"/>
            <a:ext cx="1008112" cy="43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load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store</a:t>
            </a:r>
            <a:endParaRPr kumimoji="1" lang="zh-CN" altLang="en-US" sz="900" dirty="0">
              <a:solidFill>
                <a:schemeClr val="accent3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98DA758-D1F5-F949-B92D-ED7646B287BD}"/>
              </a:ext>
            </a:extLst>
          </p:cNvPr>
          <p:cNvSpPr txBox="1"/>
          <p:nvPr/>
        </p:nvSpPr>
        <p:spPr>
          <a:xfrm>
            <a:off x="5541967" y="2966572"/>
            <a:ext cx="1008112" cy="43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load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store</a:t>
            </a:r>
            <a:endParaRPr kumimoji="1" lang="zh-CN" altLang="en-US" sz="900" dirty="0">
              <a:solidFill>
                <a:schemeClr val="accent3"/>
              </a:solidFill>
            </a:endParaRPr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75140F35-8C9D-6E48-BEB3-C675BF06B1A7}"/>
              </a:ext>
            </a:extLst>
          </p:cNvPr>
          <p:cNvCxnSpPr>
            <a:cxnSpLocks/>
          </p:cNvCxnSpPr>
          <p:nvPr/>
        </p:nvCxnSpPr>
        <p:spPr>
          <a:xfrm>
            <a:off x="1757403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A3750736-512C-CA42-AFF9-339F11D66BA3}"/>
              </a:ext>
            </a:extLst>
          </p:cNvPr>
          <p:cNvSpPr txBox="1"/>
          <p:nvPr/>
        </p:nvSpPr>
        <p:spPr>
          <a:xfrm>
            <a:off x="1705850" y="2963796"/>
            <a:ext cx="1082033" cy="4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读写寄存器</a:t>
            </a:r>
            <a:endParaRPr kumimoji="1" lang="en-US" altLang="zh-CN" sz="900" dirty="0">
              <a:solidFill>
                <a:schemeClr val="accent3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特权指令</a:t>
            </a:r>
            <a:endParaRPr kumimoji="1" lang="en-US" altLang="zh-CN" sz="900" dirty="0">
              <a:solidFill>
                <a:schemeClr val="accent3"/>
              </a:solidFill>
            </a:endParaRPr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F45DC56B-CCB2-FA45-A9D9-0B1B84A37D29}"/>
              </a:ext>
            </a:extLst>
          </p:cNvPr>
          <p:cNvCxnSpPr>
            <a:cxnSpLocks/>
          </p:cNvCxnSpPr>
          <p:nvPr/>
        </p:nvCxnSpPr>
        <p:spPr>
          <a:xfrm>
            <a:off x="4293530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D80B8366-2AD7-C646-B3C5-63B87207E0E8}"/>
              </a:ext>
            </a:extLst>
          </p:cNvPr>
          <p:cNvSpPr txBox="1"/>
          <p:nvPr/>
        </p:nvSpPr>
        <p:spPr>
          <a:xfrm>
            <a:off x="4228256" y="2964818"/>
            <a:ext cx="1042891" cy="4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读写寄存器</a:t>
            </a:r>
            <a:endParaRPr kumimoji="1" lang="en-US" altLang="zh-CN" sz="900" dirty="0">
              <a:solidFill>
                <a:schemeClr val="accent3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修改页表</a:t>
            </a:r>
            <a:endParaRPr kumimoji="1" lang="en-US" altLang="zh-CN" sz="900" dirty="0">
              <a:solidFill>
                <a:schemeClr val="accent3"/>
              </a:solidFill>
            </a:endParaRPr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6B8DAEEC-206A-2E4B-9207-EC4B83B3B492}"/>
              </a:ext>
            </a:extLst>
          </p:cNvPr>
          <p:cNvCxnSpPr>
            <a:cxnSpLocks/>
          </p:cNvCxnSpPr>
          <p:nvPr/>
        </p:nvCxnSpPr>
        <p:spPr>
          <a:xfrm>
            <a:off x="6881956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B8DC9537-2F89-084F-ACA1-901F2846D5A4}"/>
              </a:ext>
            </a:extLst>
          </p:cNvPr>
          <p:cNvSpPr txBox="1"/>
          <p:nvPr/>
        </p:nvSpPr>
        <p:spPr>
          <a:xfrm>
            <a:off x="6844061" y="3004662"/>
            <a:ext cx="788251" cy="25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读写寄存器</a:t>
            </a:r>
            <a:endParaRPr kumimoji="1" lang="en-US" altLang="zh-CN" sz="900" dirty="0">
              <a:solidFill>
                <a:schemeClr val="accent3"/>
              </a:solidFill>
            </a:endParaRP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4B39E0E3-9938-4044-A925-85E3B459AD35}"/>
              </a:ext>
            </a:extLst>
          </p:cNvPr>
          <p:cNvCxnSpPr>
            <a:cxnSpLocks/>
          </p:cNvCxnSpPr>
          <p:nvPr/>
        </p:nvCxnSpPr>
        <p:spPr>
          <a:xfrm>
            <a:off x="8138287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CF72A4C-5CE2-2340-89CC-90DA19C24CC7}"/>
              </a:ext>
            </a:extLst>
          </p:cNvPr>
          <p:cNvSpPr txBox="1"/>
          <p:nvPr/>
        </p:nvSpPr>
        <p:spPr>
          <a:xfrm>
            <a:off x="8100392" y="3004662"/>
            <a:ext cx="685956" cy="25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900" dirty="0">
                <a:solidFill>
                  <a:schemeClr val="accent3"/>
                </a:solidFill>
              </a:rPr>
              <a:t>中断处理</a:t>
            </a:r>
            <a:endParaRPr kumimoji="1" lang="en-US" altLang="zh-CN" sz="900" dirty="0">
              <a:solidFill>
                <a:schemeClr val="accent3"/>
              </a:solidFill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F0A7559F-2CE0-EB41-88A0-DFC87FD70866}"/>
              </a:ext>
            </a:extLst>
          </p:cNvPr>
          <p:cNvCxnSpPr>
            <a:cxnSpLocks/>
          </p:cNvCxnSpPr>
          <p:nvPr/>
        </p:nvCxnSpPr>
        <p:spPr>
          <a:xfrm flipV="1">
            <a:off x="5584640" y="2934487"/>
            <a:ext cx="0" cy="608928"/>
          </a:xfrm>
          <a:prstGeom prst="straightConnector1">
            <a:avLst/>
          </a:prstGeom>
          <a:ln>
            <a:solidFill>
              <a:schemeClr val="accent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D2BBC3BB-5BEC-8141-A49B-FD2A017D54CB}"/>
              </a:ext>
            </a:extLst>
          </p:cNvPr>
          <p:cNvSpPr txBox="1"/>
          <p:nvPr/>
        </p:nvSpPr>
        <p:spPr>
          <a:xfrm>
            <a:off x="2987824" y="2793746"/>
            <a:ext cx="501751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add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mov</a:t>
            </a:r>
          </a:p>
          <a:p>
            <a:pPr>
              <a:lnSpc>
                <a:spcPct val="130000"/>
              </a:lnSpc>
            </a:pPr>
            <a:r>
              <a:rPr kumimoji="1" lang="en-US" altLang="zh-CN" sz="900" dirty="0">
                <a:solidFill>
                  <a:schemeClr val="accent3"/>
                </a:solidFill>
              </a:rPr>
              <a:t>bl</a:t>
            </a:r>
            <a:r>
              <a:rPr kumimoji="1" lang="zh-CN" altLang="en-US" sz="900" dirty="0">
                <a:solidFill>
                  <a:schemeClr val="accent3"/>
                </a:solidFill>
              </a:rPr>
              <a:t> </a:t>
            </a:r>
            <a:r>
              <a:rPr kumimoji="1" lang="en-US" altLang="zh-CN" sz="900" dirty="0">
                <a:solidFill>
                  <a:schemeClr val="accent3"/>
                </a:solidFill>
              </a:rPr>
              <a:t>…</a:t>
            </a:r>
            <a:endParaRPr kumimoji="1" lang="zh-CN" altLang="en-US" sz="900" dirty="0">
              <a:solidFill>
                <a:schemeClr val="accent3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FEE0E10-605A-F14E-8008-CA830BB6846C}"/>
              </a:ext>
            </a:extLst>
          </p:cNvPr>
          <p:cNvSpPr/>
          <p:nvPr/>
        </p:nvSpPr>
        <p:spPr>
          <a:xfrm>
            <a:off x="42710" y="1883200"/>
            <a:ext cx="108234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b="1" dirty="0">
                <a:solidFill>
                  <a:schemeClr val="accent4">
                    <a:lumMod val="50000"/>
                  </a:schemeClr>
                </a:solidFill>
              </a:rPr>
              <a:t>应用看到的接口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FA7858C-C156-8146-98BA-040F45DFC25D}"/>
              </a:ext>
            </a:extLst>
          </p:cNvPr>
          <p:cNvSpPr/>
          <p:nvPr/>
        </p:nvSpPr>
        <p:spPr>
          <a:xfrm>
            <a:off x="35496" y="3625337"/>
            <a:ext cx="109677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b="1" dirty="0">
                <a:solidFill>
                  <a:schemeClr val="accent3"/>
                </a:solidFill>
              </a:rPr>
              <a:t>CPU</a:t>
            </a:r>
            <a:r>
              <a:rPr kumimoji="1" lang="zh-CN" altLang="en-US" sz="1000" b="1" dirty="0">
                <a:solidFill>
                  <a:schemeClr val="accent3"/>
                </a:solidFill>
              </a:rPr>
              <a:t>提供的接口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5E6936FC-9667-D844-B9BC-69215EA3E276}"/>
              </a:ext>
            </a:extLst>
          </p:cNvPr>
          <p:cNvCxnSpPr>
            <a:cxnSpLocks/>
          </p:cNvCxnSpPr>
          <p:nvPr/>
        </p:nvCxnSpPr>
        <p:spPr>
          <a:xfrm>
            <a:off x="3635896" y="346030"/>
            <a:ext cx="0" cy="525520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67438450-B562-A34D-9491-33B9C04BD500}"/>
              </a:ext>
            </a:extLst>
          </p:cNvPr>
          <p:cNvCxnSpPr>
            <a:cxnSpLocks/>
          </p:cNvCxnSpPr>
          <p:nvPr/>
        </p:nvCxnSpPr>
        <p:spPr>
          <a:xfrm>
            <a:off x="6228184" y="346030"/>
            <a:ext cx="0" cy="525520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CE41B84-5DE9-D14A-A722-F297876990E2}"/>
              </a:ext>
            </a:extLst>
          </p:cNvPr>
          <p:cNvSpPr/>
          <p:nvPr/>
        </p:nvSpPr>
        <p:spPr>
          <a:xfrm>
            <a:off x="1977411" y="346031"/>
            <a:ext cx="9685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kumimoji="1"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</a:t>
            </a:r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资源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CBC5DE4-A01C-3E48-B9F4-9A912846A12E}"/>
              </a:ext>
            </a:extLst>
          </p:cNvPr>
          <p:cNvSpPr/>
          <p:nvPr/>
        </p:nvSpPr>
        <p:spPr>
          <a:xfrm>
            <a:off x="4483777" y="34603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使用内存资源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0539622-682F-9D42-AA1A-22BE4947771E}"/>
              </a:ext>
            </a:extLst>
          </p:cNvPr>
          <p:cNvSpPr/>
          <p:nvPr/>
        </p:nvSpPr>
        <p:spPr>
          <a:xfrm>
            <a:off x="7018485" y="346030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使用设备资源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B68395E-A6B8-9D49-A9AE-57D277EFF0A4}"/>
              </a:ext>
            </a:extLst>
          </p:cNvPr>
          <p:cNvSpPr/>
          <p:nvPr/>
        </p:nvSpPr>
        <p:spPr>
          <a:xfrm>
            <a:off x="4603125" y="67623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</a:rPr>
              <a:t>应用程序</a:t>
            </a: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92DAC5EC-8033-984D-9E68-98ACCDC9873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4951936" y="4416202"/>
            <a:ext cx="2194" cy="23681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3F82871D-00F2-AD49-9A42-5A0D8B1968A2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7515981" y="4410299"/>
            <a:ext cx="1" cy="24271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B23A369B-9FA8-7C48-900A-4C16ADE03E50}"/>
              </a:ext>
            </a:extLst>
          </p:cNvPr>
          <p:cNvSpPr/>
          <p:nvPr/>
        </p:nvSpPr>
        <p:spPr>
          <a:xfrm>
            <a:off x="62280" y="2387385"/>
            <a:ext cx="825867" cy="872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三种方式：</a:t>
            </a:r>
            <a:endParaRPr kumimoji="1" lang="en-US" altLang="zh-CN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直通</a:t>
            </a:r>
            <a:endParaRPr kumimoji="1"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抽象</a:t>
            </a:r>
            <a:endParaRPr kumimoji="1" lang="en-US" altLang="zh-CN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虚拟化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DAE3379F-F268-9D48-B934-137ADE3CC275}"/>
              </a:ext>
            </a:extLst>
          </p:cNvPr>
          <p:cNvSpPr/>
          <p:nvPr/>
        </p:nvSpPr>
        <p:spPr>
          <a:xfrm>
            <a:off x="257136" y="4244575"/>
            <a:ext cx="168242" cy="157796"/>
          </a:xfrm>
          <a:prstGeom prst="roundRect">
            <a:avLst>
              <a:gd name="adj" fmla="val 19298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8B7F7A9D-1D8F-F04B-ADAE-9EC8EE85D6F9}"/>
              </a:ext>
            </a:extLst>
          </p:cNvPr>
          <p:cNvSpPr/>
          <p:nvPr/>
        </p:nvSpPr>
        <p:spPr>
          <a:xfrm>
            <a:off x="257136" y="4447104"/>
            <a:ext cx="168242" cy="157796"/>
          </a:xfrm>
          <a:prstGeom prst="roundRect">
            <a:avLst>
              <a:gd name="adj" fmla="val 19298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F1C74219-AF0E-244D-A4B0-110BA72CC7D3}"/>
              </a:ext>
            </a:extLst>
          </p:cNvPr>
          <p:cNvSpPr/>
          <p:nvPr/>
        </p:nvSpPr>
        <p:spPr>
          <a:xfrm>
            <a:off x="257136" y="4649633"/>
            <a:ext cx="168242" cy="157796"/>
          </a:xfrm>
          <a:prstGeom prst="roundRect">
            <a:avLst>
              <a:gd name="adj" fmla="val 19298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0341CF8C-B826-864C-BA51-F4E142D86F6D}"/>
              </a:ext>
            </a:extLst>
          </p:cNvPr>
          <p:cNvSpPr/>
          <p:nvPr/>
        </p:nvSpPr>
        <p:spPr>
          <a:xfrm>
            <a:off x="257136" y="4949175"/>
            <a:ext cx="168242" cy="78867"/>
          </a:xfrm>
          <a:custGeom>
            <a:avLst/>
            <a:gdLst>
              <a:gd name="connsiteX0" fmla="*/ 0 w 168242"/>
              <a:gd name="connsiteY0" fmla="*/ 0 h 78867"/>
              <a:gd name="connsiteX1" fmla="*/ 168242 w 168242"/>
              <a:gd name="connsiteY1" fmla="*/ 0 h 78867"/>
              <a:gd name="connsiteX2" fmla="*/ 168242 w 168242"/>
              <a:gd name="connsiteY2" fmla="*/ 78867 h 78867"/>
              <a:gd name="connsiteX3" fmla="*/ 48071 w 168242"/>
              <a:gd name="connsiteY3" fmla="*/ 78867 h 78867"/>
              <a:gd name="connsiteX4" fmla="*/ 0 w 168242"/>
              <a:gd name="connsiteY4" fmla="*/ 30796 h 78867"/>
              <a:gd name="connsiteX5" fmla="*/ 0 w 168242"/>
              <a:gd name="connsiteY5" fmla="*/ 0 h 7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242" h="78867">
                <a:moveTo>
                  <a:pt x="0" y="0"/>
                </a:moveTo>
                <a:lnTo>
                  <a:pt x="168242" y="0"/>
                </a:lnTo>
                <a:lnTo>
                  <a:pt x="168242" y="78867"/>
                </a:lnTo>
                <a:lnTo>
                  <a:pt x="48071" y="78867"/>
                </a:lnTo>
                <a:lnTo>
                  <a:pt x="0" y="307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F4CC119F-4DE8-F348-AC2C-81FDB03EAB82}"/>
              </a:ext>
            </a:extLst>
          </p:cNvPr>
          <p:cNvSpPr/>
          <p:nvPr/>
        </p:nvSpPr>
        <p:spPr>
          <a:xfrm>
            <a:off x="257136" y="4870246"/>
            <a:ext cx="168242" cy="78929"/>
          </a:xfrm>
          <a:custGeom>
            <a:avLst/>
            <a:gdLst>
              <a:gd name="connsiteX0" fmla="*/ 0 w 168242"/>
              <a:gd name="connsiteY0" fmla="*/ 0 h 78929"/>
              <a:gd name="connsiteX1" fmla="*/ 120171 w 168242"/>
              <a:gd name="connsiteY1" fmla="*/ 0 h 78929"/>
              <a:gd name="connsiteX2" fmla="*/ 168242 w 168242"/>
              <a:gd name="connsiteY2" fmla="*/ 48071 h 78929"/>
              <a:gd name="connsiteX3" fmla="*/ 168242 w 168242"/>
              <a:gd name="connsiteY3" fmla="*/ 78929 h 78929"/>
              <a:gd name="connsiteX4" fmla="*/ 0 w 168242"/>
              <a:gd name="connsiteY4" fmla="*/ 78929 h 78929"/>
              <a:gd name="connsiteX5" fmla="*/ 0 w 168242"/>
              <a:gd name="connsiteY5" fmla="*/ 0 h 7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242" h="78929">
                <a:moveTo>
                  <a:pt x="0" y="0"/>
                </a:moveTo>
                <a:lnTo>
                  <a:pt x="120171" y="0"/>
                </a:lnTo>
                <a:lnTo>
                  <a:pt x="168242" y="48071"/>
                </a:lnTo>
                <a:lnTo>
                  <a:pt x="168242" y="78929"/>
                </a:lnTo>
                <a:lnTo>
                  <a:pt x="0" y="78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6C55296-3BC5-274F-8C9C-0C5B906491C2}"/>
              </a:ext>
            </a:extLst>
          </p:cNvPr>
          <p:cNvSpPr/>
          <p:nvPr/>
        </p:nvSpPr>
        <p:spPr>
          <a:xfrm>
            <a:off x="386438" y="4162454"/>
            <a:ext cx="441146" cy="272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702AC7E-9AD5-1B4A-AC90-3AAC0F89912D}"/>
              </a:ext>
            </a:extLst>
          </p:cNvPr>
          <p:cNvSpPr/>
          <p:nvPr/>
        </p:nvSpPr>
        <p:spPr>
          <a:xfrm>
            <a:off x="386438" y="4373628"/>
            <a:ext cx="369012" cy="271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9768091-9B58-424B-8F22-2F1B27B5C23B}"/>
              </a:ext>
            </a:extLst>
          </p:cNvPr>
          <p:cNvSpPr/>
          <p:nvPr/>
        </p:nvSpPr>
        <p:spPr>
          <a:xfrm>
            <a:off x="386438" y="4584802"/>
            <a:ext cx="441146" cy="272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硬件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87B42A7-F8D7-7B47-95E3-487A34B10CFA}"/>
              </a:ext>
            </a:extLst>
          </p:cNvPr>
          <p:cNvSpPr/>
          <p:nvPr/>
        </p:nvSpPr>
        <p:spPr>
          <a:xfrm>
            <a:off x="386438" y="4795977"/>
            <a:ext cx="441146" cy="272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接口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14C135-4045-0042-8E59-A0A64C64ACFD}"/>
              </a:ext>
            </a:extLst>
          </p:cNvPr>
          <p:cNvSpPr/>
          <p:nvPr/>
        </p:nvSpPr>
        <p:spPr>
          <a:xfrm>
            <a:off x="1187624" y="1133887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800" dirty="0">
                <a:solidFill>
                  <a:schemeClr val="accent1"/>
                </a:solidFill>
              </a:rPr>
              <a:t>系统调用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6472F38-1A09-A34A-A17D-320C8A784960}"/>
              </a:ext>
            </a:extLst>
          </p:cNvPr>
          <p:cNvSpPr/>
          <p:nvPr/>
        </p:nvSpPr>
        <p:spPr>
          <a:xfrm>
            <a:off x="2453576" y="1133887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schemeClr val="accent3"/>
                </a:solidFill>
              </a:rPr>
              <a:t>CPU</a:t>
            </a:r>
            <a:r>
              <a:rPr kumimoji="1" lang="zh-CN" altLang="en-US" sz="800" dirty="0">
                <a:solidFill>
                  <a:schemeClr val="accent3"/>
                </a:solidFill>
              </a:rPr>
              <a:t>指令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8CB514C-637B-C744-81BD-F2E868DEBB7D}"/>
              </a:ext>
            </a:extLst>
          </p:cNvPr>
          <p:cNvSpPr/>
          <p:nvPr/>
        </p:nvSpPr>
        <p:spPr>
          <a:xfrm>
            <a:off x="3776225" y="1133887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800" dirty="0">
                <a:solidFill>
                  <a:schemeClr val="accent1"/>
                </a:solidFill>
              </a:rPr>
              <a:t>系统调用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C8C33E2-E94E-9C4A-B669-CDB00A32EDD9}"/>
              </a:ext>
            </a:extLst>
          </p:cNvPr>
          <p:cNvSpPr/>
          <p:nvPr/>
        </p:nvSpPr>
        <p:spPr>
          <a:xfrm>
            <a:off x="5012390" y="1133887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>
                <a:solidFill>
                  <a:schemeClr val="accent3"/>
                </a:solidFill>
              </a:rPr>
              <a:t>CPU</a:t>
            </a:r>
            <a:r>
              <a:rPr kumimoji="1" lang="zh-CN" altLang="en-US" sz="800" dirty="0">
                <a:solidFill>
                  <a:schemeClr val="accent3"/>
                </a:solidFill>
              </a:rPr>
              <a:t>指令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9824409-4A65-CD44-9EE8-178C75CA2176}"/>
              </a:ext>
            </a:extLst>
          </p:cNvPr>
          <p:cNvSpPr/>
          <p:nvPr/>
        </p:nvSpPr>
        <p:spPr>
          <a:xfrm>
            <a:off x="6963935" y="1133887"/>
            <a:ext cx="6323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800" dirty="0">
                <a:solidFill>
                  <a:schemeClr val="accent1"/>
                </a:solidFill>
              </a:rPr>
              <a:t>系统调用</a:t>
            </a:r>
            <a:endParaRPr lang="zh-CN" altLang="en-US" sz="800" dirty="0">
              <a:solidFill>
                <a:schemeClr val="accent1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52753F93-0BC1-6E4F-829D-52732B9CC3A7}"/>
              </a:ext>
            </a:extLst>
          </p:cNvPr>
          <p:cNvSpPr/>
          <p:nvPr/>
        </p:nvSpPr>
        <p:spPr>
          <a:xfrm rot="16200000">
            <a:off x="2304225" y="4151130"/>
            <a:ext cx="167378" cy="2256559"/>
          </a:xfrm>
          <a:prstGeom prst="leftBrace">
            <a:avLst>
              <a:gd name="adj1" fmla="val 47215"/>
              <a:gd name="adj2" fmla="val 50000"/>
            </a:avLst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B685CB50-6DC8-4846-9DE5-072B4B793EC0}"/>
              </a:ext>
            </a:extLst>
          </p:cNvPr>
          <p:cNvSpPr/>
          <p:nvPr/>
        </p:nvSpPr>
        <p:spPr>
          <a:xfrm rot="16200000">
            <a:off x="4870444" y="4151130"/>
            <a:ext cx="167378" cy="2256561"/>
          </a:xfrm>
          <a:prstGeom prst="leftBrace">
            <a:avLst>
              <a:gd name="adj1" fmla="val 47215"/>
              <a:gd name="adj2" fmla="val 50000"/>
            </a:avLst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左大括号 98">
            <a:extLst>
              <a:ext uri="{FF2B5EF4-FFF2-40B4-BE49-F238E27FC236}">
                <a16:creationId xmlns:a16="http://schemas.microsoft.com/office/drawing/2014/main" id="{00DA2494-2044-C841-AB6E-40F8B5176A06}"/>
              </a:ext>
            </a:extLst>
          </p:cNvPr>
          <p:cNvSpPr/>
          <p:nvPr/>
        </p:nvSpPr>
        <p:spPr>
          <a:xfrm rot="16200000">
            <a:off x="7432273" y="4152192"/>
            <a:ext cx="167378" cy="2256560"/>
          </a:xfrm>
          <a:prstGeom prst="leftBrace">
            <a:avLst>
              <a:gd name="adj1" fmla="val 47215"/>
              <a:gd name="adj2" fmla="val 50000"/>
            </a:avLst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左大括号 99">
            <a:extLst>
              <a:ext uri="{FF2B5EF4-FFF2-40B4-BE49-F238E27FC236}">
                <a16:creationId xmlns:a16="http://schemas.microsoft.com/office/drawing/2014/main" id="{145F1A83-7B97-FA45-BF3A-9F15FFF1A9F0}"/>
              </a:ext>
            </a:extLst>
          </p:cNvPr>
          <p:cNvSpPr/>
          <p:nvPr/>
        </p:nvSpPr>
        <p:spPr>
          <a:xfrm>
            <a:off x="921543" y="647279"/>
            <a:ext cx="167378" cy="977958"/>
          </a:xfrm>
          <a:prstGeom prst="leftBrace">
            <a:avLst>
              <a:gd name="adj1" fmla="val 47215"/>
              <a:gd name="adj2" fmla="val 50000"/>
            </a:avLst>
          </a:prstGeom>
          <a:ln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09D29E5-76E2-9D4A-9B43-CA15055E185E}"/>
              </a:ext>
            </a:extLst>
          </p:cNvPr>
          <p:cNvSpPr/>
          <p:nvPr/>
        </p:nvSpPr>
        <p:spPr>
          <a:xfrm>
            <a:off x="142933" y="992962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第一部分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2980C0A-55A9-8546-9FF1-000C1C44B7F1}"/>
              </a:ext>
            </a:extLst>
          </p:cNvPr>
          <p:cNvSpPr/>
          <p:nvPr/>
        </p:nvSpPr>
        <p:spPr>
          <a:xfrm>
            <a:off x="1982850" y="5380501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第三部分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AE1F28CA-9763-F24D-9706-66C159925891}"/>
              </a:ext>
            </a:extLst>
          </p:cNvPr>
          <p:cNvSpPr/>
          <p:nvPr/>
        </p:nvSpPr>
        <p:spPr>
          <a:xfrm>
            <a:off x="4540534" y="5371613"/>
            <a:ext cx="8002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第二部分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FA0B291-95FA-E44F-982A-90C7B453C11F}"/>
              </a:ext>
            </a:extLst>
          </p:cNvPr>
          <p:cNvSpPr/>
          <p:nvPr/>
        </p:nvSpPr>
        <p:spPr>
          <a:xfrm>
            <a:off x="7135444" y="5371613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279208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007E3-7540-7BFF-B936-32B0538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页表项与大页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7C97674-810A-23FA-F417-D4C61F16B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58310"/>
            <a:ext cx="8229600" cy="319838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50BB96-1742-F9E7-4CA1-92F9F8D5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835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AEA6F-3107-734D-9121-F2218F5C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TLB</a:t>
            </a:r>
            <a:r>
              <a:rPr kumimoji="1" lang="zh-CN" altLang="en-US" dirty="0"/>
              <a:t>：地址翻译的加速器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B4DF78-44B7-894A-9270-A261E58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DC1132-5909-7C49-BED9-D8160928B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60949"/>
            <a:ext cx="7177142" cy="4544512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58BFA15E-98F9-394E-AC47-08275E6DF1BA}"/>
              </a:ext>
            </a:extLst>
          </p:cNvPr>
          <p:cNvSpPr/>
          <p:nvPr/>
        </p:nvSpPr>
        <p:spPr>
          <a:xfrm>
            <a:off x="4283968" y="1417340"/>
            <a:ext cx="3024336" cy="936104"/>
          </a:xfrm>
          <a:prstGeom prst="roundRect">
            <a:avLst>
              <a:gd name="adj" fmla="val 43198"/>
            </a:avLst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182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F9131-2CC9-E548-87BB-EBA49BF9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如何降低</a:t>
            </a:r>
            <a:r>
              <a:rPr kumimoji="1" lang="en-US" altLang="zh-CN" dirty="0"/>
              <a:t>TLB</a:t>
            </a:r>
            <a:r>
              <a:rPr kumimoji="1" lang="zh-CN" altLang="en-US" dirty="0"/>
              <a:t>刷新导致的开销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E54D8-92BB-1248-A83F-D424C643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硬件特性</a:t>
            </a:r>
            <a:r>
              <a:rPr kumimoji="1" lang="en-US" altLang="zh-CN" sz="2000" dirty="0"/>
              <a:t>ASID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AARCH64</a:t>
            </a:r>
            <a:r>
              <a:rPr kumimoji="1" lang="zh-CN" altLang="en-US" sz="2000" dirty="0"/>
              <a:t>）：</a:t>
            </a:r>
            <a:r>
              <a:rPr lang="en-US" altLang="zh-CN" sz="2000" dirty="0"/>
              <a:t> Address</a:t>
            </a:r>
            <a:r>
              <a:rPr lang="zh-CN" altLang="en-US" sz="2000" dirty="0"/>
              <a:t> </a:t>
            </a:r>
            <a:r>
              <a:rPr lang="en-US" altLang="zh-CN" sz="2000" dirty="0"/>
              <a:t>Space</a:t>
            </a:r>
            <a:r>
              <a:rPr lang="zh-CN" altLang="en-US" sz="2000" dirty="0"/>
              <a:t> </a:t>
            </a:r>
            <a:r>
              <a:rPr lang="en-US" altLang="zh-CN" sz="2000" dirty="0"/>
              <a:t>ID</a:t>
            </a:r>
            <a:endParaRPr kumimoji="1" lang="en-US" altLang="zh-CN" sz="2000" dirty="0"/>
          </a:p>
          <a:p>
            <a:pPr lvl="1"/>
            <a:r>
              <a:rPr lang="en-US" altLang="zh-CN" sz="1800" dirty="0"/>
              <a:t>OS</a:t>
            </a:r>
            <a:r>
              <a:rPr lang="zh-CN" altLang="en-US" sz="1800" dirty="0"/>
              <a:t>为不同进程分配</a:t>
            </a:r>
            <a:r>
              <a:rPr lang="en-US" altLang="zh-CN" sz="1800" dirty="0"/>
              <a:t>8</a:t>
            </a:r>
            <a:r>
              <a:rPr lang="zh-CN" altLang="en-US" sz="1800" dirty="0"/>
              <a:t>位或</a:t>
            </a:r>
            <a:r>
              <a:rPr lang="en-US" altLang="zh-CN" sz="1800" dirty="0"/>
              <a:t>16</a:t>
            </a:r>
            <a:r>
              <a:rPr lang="zh-CN" altLang="en-US" sz="1800" dirty="0"/>
              <a:t>位 </a:t>
            </a:r>
            <a:r>
              <a:rPr lang="en-US" altLang="zh-CN" sz="1800" dirty="0"/>
              <a:t>ASID</a:t>
            </a:r>
          </a:p>
          <a:p>
            <a:pPr lvl="2"/>
            <a:r>
              <a:rPr lang="en-US" altLang="zh-CN" sz="1600" dirty="0"/>
              <a:t>ASID</a:t>
            </a:r>
            <a:r>
              <a:rPr lang="zh-CN" altLang="en-US" sz="1600" dirty="0"/>
              <a:t>的位数由</a:t>
            </a:r>
            <a:r>
              <a:rPr lang="en-US" altLang="zh-CN" sz="1600" dirty="0"/>
              <a:t>TCR_EL1</a:t>
            </a:r>
            <a:r>
              <a:rPr lang="zh-CN" altLang="en-US" sz="1600" dirty="0"/>
              <a:t>的第</a:t>
            </a:r>
            <a:r>
              <a:rPr lang="en-US" altLang="zh-CN" sz="1600" dirty="0"/>
              <a:t>36</a:t>
            </a:r>
            <a:r>
              <a:rPr lang="zh-CN" altLang="en-US" sz="1600" dirty="0"/>
              <a:t>位（</a:t>
            </a:r>
            <a:r>
              <a:rPr lang="en-US" altLang="zh-CN" sz="1600" dirty="0"/>
              <a:t>AS</a:t>
            </a:r>
            <a:r>
              <a:rPr lang="zh-CN" altLang="en-US" sz="1600" dirty="0"/>
              <a:t>位）决定</a:t>
            </a:r>
            <a:endParaRPr lang="en-US" altLang="zh-CN" sz="1600" dirty="0"/>
          </a:p>
          <a:p>
            <a:pPr lvl="2"/>
            <a:r>
              <a:rPr lang="en-US" altLang="zh-CN" sz="1600" dirty="0"/>
              <a:t>OS</a:t>
            </a:r>
            <a:r>
              <a:rPr lang="zh-CN" altLang="en-US" sz="1600" dirty="0"/>
              <a:t>负责将</a:t>
            </a:r>
            <a:r>
              <a:rPr lang="en-US" altLang="zh-CN" sz="1600" dirty="0"/>
              <a:t>ASID</a:t>
            </a:r>
            <a:r>
              <a:rPr lang="zh-CN" altLang="en-US" sz="1600" dirty="0"/>
              <a:t>填写在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的高</a:t>
            </a:r>
            <a:r>
              <a:rPr lang="en-US" altLang="zh-CN" sz="1600" dirty="0"/>
              <a:t>8</a:t>
            </a:r>
            <a:r>
              <a:rPr lang="zh-CN" altLang="en-US" sz="1600" dirty="0"/>
              <a:t>位或高</a:t>
            </a:r>
            <a:r>
              <a:rPr lang="en-US" altLang="zh-CN" sz="1600" dirty="0"/>
              <a:t>16</a:t>
            </a:r>
            <a:r>
              <a:rPr lang="zh-CN" altLang="en-US" sz="1600" dirty="0"/>
              <a:t>位</a:t>
            </a:r>
            <a:endParaRPr lang="en-US" altLang="zh-CN" sz="1600" dirty="0"/>
          </a:p>
          <a:p>
            <a:pPr lvl="1"/>
            <a:r>
              <a:rPr lang="en-US" altLang="zh-CN" sz="1800" dirty="0"/>
              <a:t>TLB</a:t>
            </a:r>
            <a:r>
              <a:rPr lang="zh-CN" altLang="en-US" sz="1800" dirty="0"/>
              <a:t>的每一项也会缓存</a:t>
            </a:r>
            <a:r>
              <a:rPr lang="en-US" altLang="zh-CN" sz="1800" dirty="0"/>
              <a:t>ASID</a:t>
            </a:r>
          </a:p>
          <a:p>
            <a:pPr lvl="2"/>
            <a:r>
              <a:rPr lang="zh-CN" altLang="en-US" sz="1600" dirty="0"/>
              <a:t>地址翻译时，硬件会将</a:t>
            </a:r>
            <a:r>
              <a:rPr lang="en-US" altLang="zh-CN" sz="1600" dirty="0"/>
              <a:t>TLB</a:t>
            </a:r>
            <a:r>
              <a:rPr lang="zh-CN" altLang="en-US" sz="1600" dirty="0"/>
              <a:t>项的</a:t>
            </a:r>
            <a:r>
              <a:rPr lang="en-US" altLang="zh-CN" sz="1600" dirty="0"/>
              <a:t>ASID</a:t>
            </a:r>
            <a:r>
              <a:rPr lang="zh-CN" altLang="en-US" sz="1600" dirty="0"/>
              <a:t>与</a:t>
            </a:r>
            <a:r>
              <a:rPr lang="en-US" altLang="zh-CN" sz="1600" dirty="0"/>
              <a:t>TTBR0_EL1</a:t>
            </a:r>
            <a:r>
              <a:rPr lang="zh-CN" altLang="en-US" sz="1600" dirty="0"/>
              <a:t>的</a:t>
            </a:r>
            <a:r>
              <a:rPr lang="en-US" altLang="zh-CN" sz="1600" dirty="0"/>
              <a:t>ASID</a:t>
            </a:r>
            <a:r>
              <a:rPr lang="zh-CN" altLang="en-US" sz="1600" dirty="0"/>
              <a:t>对比</a:t>
            </a:r>
            <a:endParaRPr lang="en-US" altLang="zh-CN" sz="1600" dirty="0"/>
          </a:p>
          <a:p>
            <a:pPr lvl="2"/>
            <a:r>
              <a:rPr lang="zh-CN" altLang="en-US" sz="1600" dirty="0"/>
              <a:t>若不匹配，则</a:t>
            </a:r>
            <a:r>
              <a:rPr lang="en-US" altLang="zh-CN" sz="1600" dirty="0"/>
              <a:t>TLB</a:t>
            </a:r>
            <a:r>
              <a:rPr lang="zh-CN" altLang="en-US" sz="1600" dirty="0"/>
              <a:t> </a:t>
            </a:r>
            <a:r>
              <a:rPr lang="en-US" altLang="zh-CN" sz="1600" dirty="0"/>
              <a:t>miss</a:t>
            </a:r>
          </a:p>
          <a:p>
            <a:r>
              <a:rPr kumimoji="1" lang="zh-CN" altLang="en-US" sz="2100" dirty="0"/>
              <a:t>使用了</a:t>
            </a:r>
            <a:r>
              <a:rPr kumimoji="1" lang="en-US" altLang="zh-CN" sz="2100" dirty="0"/>
              <a:t>ASID</a:t>
            </a:r>
            <a:r>
              <a:rPr kumimoji="1" lang="zh-CN" altLang="en-US" sz="2100" dirty="0"/>
              <a:t>之后</a:t>
            </a:r>
            <a:endParaRPr kumimoji="1" lang="en-US" altLang="zh-CN" sz="2100" dirty="0"/>
          </a:p>
          <a:p>
            <a:pPr lvl="1"/>
            <a:r>
              <a:rPr lang="zh-CN" altLang="en-US" sz="1800" dirty="0"/>
              <a:t>切换页表（即切换进程）后，不再需要刷新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，提高性能</a:t>
            </a:r>
            <a:endParaRPr lang="en-US" altLang="zh-CN" sz="1800" dirty="0"/>
          </a:p>
          <a:p>
            <a:pPr lvl="1"/>
            <a:r>
              <a:rPr lang="zh-CN" altLang="en-US" sz="1800" dirty="0"/>
              <a:t>修改页表映射后，仍需刷新</a:t>
            </a:r>
            <a:r>
              <a:rPr lang="en-US" altLang="zh-CN" sz="1800" dirty="0"/>
              <a:t>TLB</a:t>
            </a:r>
            <a:r>
              <a:rPr lang="zh-CN" altLang="en-US" sz="1800" dirty="0"/>
              <a:t>（为什么？）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19CFB-A39C-7E44-9E48-99F26F50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5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D95D3-25A1-B546-8392-B29696C8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设置页表映射是操作系统的职责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E7621-B0B0-CD4A-BD93-2936AB4F7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TTBR0_EL1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TTBR1_EL1</a:t>
            </a:r>
            <a:r>
              <a:rPr kumimoji="1" lang="zh-CN" altLang="en-US" dirty="0"/>
              <a:t>分别指向内核和应用页表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EFC0B1-F94A-0B49-A87D-ADD84207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CEF9FA-B620-CF4A-BFA2-0F9694684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7420"/>
            <a:ext cx="8242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22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D98C0-D069-90FD-403C-9067311E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何时设置页表映射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1182A-7A7C-6163-8F6F-1AC39955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操作系统自己使用的页表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在启动时填写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映射全部物理内存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虚拟地址 </a:t>
            </a:r>
            <a:r>
              <a:rPr kumimoji="1" lang="en-US" altLang="zh-CN" dirty="0"/>
              <a:t>=</a:t>
            </a:r>
            <a:r>
              <a:rPr kumimoji="1" lang="zh-CN" altLang="en-US" dirty="0"/>
              <a:t> 物理地址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固定偏移（</a:t>
            </a:r>
            <a:r>
              <a:rPr kumimoji="1" lang="zh-CN" altLang="en-US" b="1" dirty="0">
                <a:solidFill>
                  <a:srgbClr val="C00000"/>
                </a:solidFill>
              </a:rPr>
              <a:t>直接映射，</a:t>
            </a:r>
            <a:r>
              <a:rPr kumimoji="1" lang="en-US" altLang="zh-CN" b="1" dirty="0">
                <a:solidFill>
                  <a:srgbClr val="C00000"/>
                </a:solidFill>
              </a:rPr>
              <a:t>Direct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思考：为什么需要直接映射？</a:t>
            </a:r>
            <a:endParaRPr kumimoji="1" lang="en-US" altLang="zh-CN" dirty="0"/>
          </a:p>
          <a:p>
            <a:r>
              <a:rPr kumimoji="1" lang="zh-CN" altLang="en-US" dirty="0"/>
              <a:t>应用进程的页表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立即映射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延迟映射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A334B9-BD3D-7E55-8A5A-A1FE8BE1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760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805B-45BD-2540-B720-590078C6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合法虚拟地址信息的记录方式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1349C-2912-AF4B-B42D-7C4F74D65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记录进程已分配的虚拟内存区域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/>
              <a:t>Linux</a:t>
            </a:r>
            <a:r>
              <a:rPr kumimoji="1" lang="zh-CN" altLang="en-US" sz="1800" dirty="0"/>
              <a:t>中对应 </a:t>
            </a:r>
            <a:r>
              <a:rPr kumimoji="1" lang="en-US" altLang="zh-CN" sz="1800" dirty="0" err="1"/>
              <a:t>vm_area_struct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VMA</a:t>
            </a:r>
            <a:r>
              <a:rPr kumimoji="1" lang="zh-CN" altLang="en-US" sz="1800" dirty="0"/>
              <a:t>）结构体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在</a:t>
            </a:r>
            <a:r>
              <a:rPr kumimoji="1" lang="en-US" altLang="zh-CN" sz="1800" dirty="0" err="1"/>
              <a:t>ChCore</a:t>
            </a:r>
            <a:r>
              <a:rPr kumimoji="1" lang="en-US" altLang="zh-CN" sz="1800" dirty="0"/>
              <a:t>-Lab</a:t>
            </a:r>
            <a:r>
              <a:rPr kumimoji="1" lang="zh-CN" altLang="en-US" sz="1800" dirty="0"/>
              <a:t>中对应</a:t>
            </a:r>
            <a:r>
              <a:rPr kumimoji="1" lang="en-US" altLang="zh-CN" sz="1800" dirty="0" err="1"/>
              <a:t>vmregion</a:t>
            </a:r>
            <a:r>
              <a:rPr kumimoji="1" lang="zh-CN" altLang="en-US" sz="1800" dirty="0"/>
              <a:t>（</a:t>
            </a:r>
            <a:r>
              <a:rPr kumimoji="1" lang="en-US" altLang="zh-CN" sz="1800" dirty="0" err="1"/>
              <a:t>vmr</a:t>
            </a:r>
            <a:r>
              <a:rPr kumimoji="1" lang="zh-CN" altLang="en-US" sz="1800" dirty="0"/>
              <a:t>）结构体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8BA9A5-9B7D-854A-AED8-57C961D6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2B21E-74F9-FC40-A6B1-FA3BE099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87670"/>
            <a:ext cx="4392488" cy="2536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2E9669-26E7-3036-1102-0D76C9585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82" y="1089255"/>
            <a:ext cx="2834311" cy="42077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DE5FC3-B132-B823-96F3-F493C5EF8969}"/>
              </a:ext>
            </a:extLst>
          </p:cNvPr>
          <p:cNvSpPr txBox="1"/>
          <p:nvPr/>
        </p:nvSpPr>
        <p:spPr>
          <a:xfrm>
            <a:off x="6860659" y="85995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BD374B"/>
                </a:solidFill>
              </a:rPr>
              <a:t>进程结构体的变化</a:t>
            </a:r>
          </a:p>
        </p:txBody>
      </p:sp>
    </p:spTree>
    <p:extLst>
      <p:ext uri="{BB962C8B-B14F-4D97-AF65-F5344CB8AC3E}">
        <p14:creationId xmlns:p14="http://schemas.microsoft.com/office/powerpoint/2010/main" val="37030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FA88-1827-444B-8643-579B3B58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AB910-AE4F-3E4C-B087-920ABE74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基本功能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节约内存，如共享库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进程通信，传递数据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333D9-C67E-0243-9E9C-0D6C593C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4E0F7-F9DD-1E40-801A-CADD0A95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62"/>
          <a:stretch/>
        </p:blipFill>
        <p:spPr>
          <a:xfrm>
            <a:off x="4928560" y="1292353"/>
            <a:ext cx="3779912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4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FA88-1827-444B-8643-579B3B58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写时拷贝（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AB910-AE4F-3E4C-B087-920ABE74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修改页表项权限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在缺页时拷贝、恢复</a:t>
            </a:r>
            <a:endParaRPr kumimoji="1" lang="en-US" altLang="zh-CN" dirty="0"/>
          </a:p>
          <a:p>
            <a:r>
              <a:rPr kumimoji="1" lang="zh-CN" altLang="en-US" dirty="0"/>
              <a:t>典型场景</a:t>
            </a:r>
            <a:r>
              <a:rPr kumimoji="1" lang="en-US" altLang="zh-CN" dirty="0"/>
              <a:t>fork</a:t>
            </a:r>
          </a:p>
          <a:p>
            <a:pPr lvl="1"/>
            <a:r>
              <a:rPr kumimoji="1" lang="zh-CN" altLang="en-US" dirty="0"/>
              <a:t>节约物理内存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性能加速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333D9-C67E-0243-9E9C-0D6C593C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4E0F7-F9DD-1E40-801A-CADD0A95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0"/>
          <a:stretch/>
        </p:blipFill>
        <p:spPr>
          <a:xfrm>
            <a:off x="4644008" y="1333501"/>
            <a:ext cx="4283968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8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65B9A-4063-F747-97FA-A2D09F7C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大页的利弊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B407D-F95B-C145-867A-EBFC4C1E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好处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减少</a:t>
            </a:r>
            <a:r>
              <a:rPr kumimoji="1" lang="en-US" altLang="zh-CN" sz="2000" dirty="0"/>
              <a:t>TLB</a:t>
            </a:r>
            <a:r>
              <a:rPr kumimoji="1" lang="zh-CN" altLang="en-US" sz="2000" dirty="0"/>
              <a:t>缓存项的使用，提高 </a:t>
            </a:r>
            <a:r>
              <a:rPr kumimoji="1" lang="en-US" altLang="zh-CN" sz="2000" dirty="0"/>
              <a:t>TLB </a:t>
            </a:r>
            <a:r>
              <a:rPr kumimoji="1" lang="zh-CN" altLang="en-US" sz="2000" dirty="0"/>
              <a:t>命中率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减少页表的级数，提升遍历页表的效率</a:t>
            </a:r>
            <a:endParaRPr kumimoji="1" lang="en-US" altLang="zh-CN" sz="2000" dirty="0"/>
          </a:p>
          <a:p>
            <a:r>
              <a:rPr kumimoji="1" lang="zh-CN" altLang="en-US" sz="2400" dirty="0"/>
              <a:t>案例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提供</a:t>
            </a:r>
            <a:r>
              <a:rPr kumimoji="1" lang="en-US" altLang="zh-CN" sz="2000" dirty="0"/>
              <a:t>API</a:t>
            </a:r>
            <a:r>
              <a:rPr kumimoji="1" lang="zh-CN" altLang="en-US" sz="2000" dirty="0"/>
              <a:t>允许应用程序进行显示的大页分配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透明大页（</a:t>
            </a:r>
            <a:r>
              <a:rPr kumimoji="1" lang="en-US" altLang="zh-CN" sz="2000" dirty="0"/>
              <a:t>Transparent Huge Pages) </a:t>
            </a:r>
            <a:r>
              <a:rPr kumimoji="1" lang="zh-CN" altLang="en-US" sz="2000" dirty="0"/>
              <a:t>机制</a:t>
            </a:r>
            <a:endParaRPr kumimoji="1" lang="en-US" altLang="zh-CN" sz="2000" dirty="0"/>
          </a:p>
          <a:p>
            <a:r>
              <a:rPr kumimoji="1" lang="zh-CN" altLang="en-US" sz="2400" dirty="0"/>
              <a:t>弊端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未使用整个大页而造成物理内存资源浪费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增加管理内存的复杂度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5B16B9-F136-A341-AD43-917A6738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D32B268E-8ECD-906E-8C42-2FBAC09B9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69" y="241959"/>
            <a:ext cx="3765437" cy="14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3E061-EE63-CFF0-0746-9C433C52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物理内存分配器的指标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B549D-0274-A984-6030-77463129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 资源利用率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分配性能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外部碎片与内部碎片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F0D-DA04-D45E-C299-AEBFD883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DB227-3955-BB96-A0BC-BF52449D0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83450"/>
            <a:ext cx="7244058" cy="32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汇编与</a:t>
            </a:r>
            <a:r>
              <a:rPr kumimoji="1" lang="en-US" altLang="zh-CN" b="1" dirty="0"/>
              <a:t>CPU</a:t>
            </a:r>
            <a:r>
              <a:rPr kumimoji="1" lang="zh-CN" altLang="en-US" b="1" dirty="0"/>
              <a:t>指令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1946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D7805-A665-2345-9718-0F80B477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伙伴系统（</a:t>
            </a:r>
            <a:r>
              <a:rPr kumimoji="1" lang="en-US" altLang="zh-CN" dirty="0"/>
              <a:t>buddy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伙伴系统：分裂与合并（避免外部碎片）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55250-4DAB-674C-8303-EF5511C4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076850"/>
            <a:ext cx="72263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57997D-6212-724F-AD0C-119356B5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3793604"/>
            <a:ext cx="2151923" cy="493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29F1AE-B55F-9340-92F5-2191158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4530486"/>
            <a:ext cx="2151923" cy="493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D68F55-C0DE-2C4D-B951-279EB2B6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87" y="4541525"/>
            <a:ext cx="971051" cy="4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8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C8DE2-D403-A64D-B98A-98ADB7F4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举例：分配</a:t>
            </a:r>
            <a:r>
              <a:rPr kumimoji="1" lang="en-US" altLang="zh-CN" dirty="0"/>
              <a:t>15K</a:t>
            </a:r>
            <a:r>
              <a:rPr kumimoji="1" lang="zh-CN" altLang="en-US" dirty="0"/>
              <a:t>内存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21286-35A2-9B41-9A6B-659D5E90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126964-DB78-574C-8531-DF99BE9F66D9}"/>
              </a:ext>
            </a:extLst>
          </p:cNvPr>
          <p:cNvSpPr txBox="1"/>
          <p:nvPr/>
        </p:nvSpPr>
        <p:spPr>
          <a:xfrm>
            <a:off x="717999" y="1561803"/>
            <a:ext cx="767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当一个请求需要分配 m 个物理页时，伙伴系统将寻找一个大小合适的块， 该块包含 2</a:t>
            </a:r>
            <a:r>
              <a:rPr lang="zh-CN" altLang="en-US" baseline="30000" dirty="0"/>
              <a:t>n</a:t>
            </a:r>
            <a:r>
              <a:rPr lang="zh-CN" altLang="en-US" dirty="0"/>
              <a:t>个物理页，且满足 2</a:t>
            </a:r>
            <a:r>
              <a:rPr lang="zh-CN" altLang="en-US" baseline="30000" dirty="0"/>
              <a:t>n−1</a:t>
            </a:r>
            <a:r>
              <a:rPr lang="zh-CN" altLang="en-US" dirty="0"/>
              <a:t>&lt; m ⩽ 2</a:t>
            </a:r>
            <a:r>
              <a:rPr lang="zh-CN" altLang="en-US" baseline="30000" dirty="0"/>
              <a:t>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C5DBC2-E2C5-8844-B0C2-A396AFEA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04973"/>
            <a:ext cx="8166100" cy="2857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00452D-9BE9-5249-4DB7-B8B030F436DA}"/>
              </a:ext>
            </a:extLst>
          </p:cNvPr>
          <p:cNvSpPr/>
          <p:nvPr/>
        </p:nvSpPr>
        <p:spPr>
          <a:xfrm>
            <a:off x="3779912" y="2404973"/>
            <a:ext cx="4853732" cy="2756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2D8A74-2585-F772-C092-D2FD181C8AE6}"/>
              </a:ext>
            </a:extLst>
          </p:cNvPr>
          <p:cNvSpPr/>
          <p:nvPr/>
        </p:nvSpPr>
        <p:spPr>
          <a:xfrm>
            <a:off x="3305876" y="2404973"/>
            <a:ext cx="1296144" cy="869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920066-E98E-B21D-25E4-6B2AB2D5C0B7}"/>
              </a:ext>
            </a:extLst>
          </p:cNvPr>
          <p:cNvSpPr txBox="1"/>
          <p:nvPr/>
        </p:nvSpPr>
        <p:spPr>
          <a:xfrm>
            <a:off x="539552" y="5262679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highlight>
                  <a:srgbClr val="FFFF00"/>
                </a:highlight>
              </a:rPr>
              <a:t>把空闲块按照大小放在相应的链表中</a:t>
            </a:r>
          </a:p>
        </p:txBody>
      </p:sp>
    </p:spTree>
    <p:extLst>
      <p:ext uri="{BB962C8B-B14F-4D97-AF65-F5344CB8AC3E}">
        <p14:creationId xmlns:p14="http://schemas.microsoft.com/office/powerpoint/2010/main" val="123917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7BF90-6D68-6546-9869-0C22BBB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合并过程如何定位伙伴块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9491C-3511-C64A-8CBB-70CF4B59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高效地找到伙伴块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互为伙伴的两个块的物理地址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仅有一位</a:t>
            </a:r>
            <a:r>
              <a:rPr kumimoji="1" lang="zh-CN" altLang="en-US" sz="2000" dirty="0"/>
              <a:t>不同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而且块的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大小决定</a:t>
            </a:r>
            <a:r>
              <a:rPr kumimoji="1" lang="zh-CN" altLang="en-US" sz="2000" dirty="0"/>
              <a:t>是哪一位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例如：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" altLang="zh-CN" sz="2000" dirty="0"/>
              <a:t>A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0-8K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和块</a:t>
            </a:r>
            <a:r>
              <a:rPr kumimoji="1" lang="en" altLang="zh-CN" sz="2000" dirty="0"/>
              <a:t>B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8-16K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互为伙伴块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的物理地址分别是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x0 </a:t>
            </a:r>
            <a:r>
              <a:rPr kumimoji="1" lang="zh-CN" altLang="en-US" sz="2000" dirty="0"/>
              <a:t>和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x2000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仅有第</a:t>
            </a:r>
            <a:r>
              <a:rPr kumimoji="1" lang="en-US" altLang="zh-CN" dirty="0">
                <a:highlight>
                  <a:srgbClr val="FFFF00"/>
                </a:highlight>
              </a:rPr>
              <a:t>13</a:t>
            </a:r>
            <a:r>
              <a:rPr kumimoji="1" lang="zh-CN" altLang="en-US" dirty="0"/>
              <a:t>位不同，块大小是</a:t>
            </a:r>
            <a:r>
              <a:rPr kumimoji="1" lang="en-US" altLang="zh-CN" dirty="0"/>
              <a:t>8</a:t>
            </a:r>
            <a:r>
              <a:rPr kumimoji="1" lang="en" altLang="zh-CN" dirty="0"/>
              <a:t>K</a:t>
            </a:r>
            <a:r>
              <a:rPr kumimoji="1" lang="zh-CN" altLang="en" dirty="0"/>
              <a:t>（</a:t>
            </a:r>
            <a:r>
              <a:rPr kumimoji="1" lang="en" altLang="zh-CN" dirty="0"/>
              <a:t>2</a:t>
            </a:r>
            <a:r>
              <a:rPr kumimoji="1" lang="en" altLang="zh-CN" baseline="30000" dirty="0">
                <a:highlight>
                  <a:srgbClr val="FFFF00"/>
                </a:highlight>
              </a:rPr>
              <a:t>13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9A4695-F708-624C-91EA-0F8EE93E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67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E4C4-3EC4-F44C-B6EE-EF880C51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分配器的思路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CD2CB-3A7E-AA4A-BC26-A0DE1D742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观察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操作系统频繁分配的对象大小相对比较固定</a:t>
            </a:r>
            <a:endParaRPr kumimoji="1" lang="en-US" altLang="zh-CN" dirty="0"/>
          </a:p>
          <a:p>
            <a:r>
              <a:rPr kumimoji="1" lang="zh-CN" altLang="en-US" dirty="0"/>
              <a:t>基本思想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从伙伴系统获得大块内存（名为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对每份大块内存进一步细分成固定大小的小块内存进行管理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块的大小通常是 </a:t>
            </a:r>
            <a:r>
              <a:rPr kumimoji="1" lang="en-US" altLang="zh-CN" dirty="0"/>
              <a:t>2</a:t>
            </a:r>
            <a:r>
              <a:rPr kumimoji="1" lang="en-US" altLang="zh-CN" baseline="30000" dirty="0"/>
              <a:t>n</a:t>
            </a:r>
            <a:r>
              <a:rPr kumimoji="1" lang="en-US" altLang="zh-CN" dirty="0"/>
              <a:t> </a:t>
            </a:r>
            <a:r>
              <a:rPr kumimoji="1" lang="zh-CN" altLang="en-US" dirty="0"/>
              <a:t>个字节（一般来说，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也可为特定数据结构增加特殊大小的块，从而减小内部碎片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68EB2-4ADC-4A49-95B7-6E84A7DE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67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BBC4B-0A06-CF41-8129-4C7C5647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079D37-8022-714B-8D3C-8010EC817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</a:rPr>
              <a:t>只分配固定大小块</a:t>
            </a:r>
            <a:endParaRPr kumimoji="1" lang="en-US" altLang="zh-CN" sz="2400" dirty="0"/>
          </a:p>
          <a:p>
            <a:r>
              <a:rPr kumimoji="1" lang="zh-CN" altLang="en-US" sz="2400" dirty="0"/>
              <a:t>对于每个固定块大小，</a:t>
            </a:r>
            <a:r>
              <a:rPr kumimoji="1" lang="en-US" altLang="zh-CN" sz="2400" dirty="0"/>
              <a:t>SLUB </a:t>
            </a:r>
            <a:r>
              <a:rPr kumimoji="1" lang="zh-CN" altLang="en-US" sz="2400" dirty="0"/>
              <a:t>分配器都会使用独立的内存资源池进行分配</a:t>
            </a:r>
            <a:endParaRPr kumimoji="1" lang="en-US" altLang="zh-CN" sz="2400" dirty="0"/>
          </a:p>
          <a:p>
            <a:pPr lvl="1"/>
            <a:r>
              <a:rPr kumimoji="1" lang="zh-CN" altLang="en-US" sz="2200" dirty="0"/>
              <a:t>采用</a:t>
            </a:r>
            <a:r>
              <a:rPr kumimoji="1" lang="en-US" altLang="zh-CN" sz="2200" dirty="0">
                <a:solidFill>
                  <a:srgbClr val="C00000"/>
                </a:solidFill>
              </a:rPr>
              <a:t>best</a:t>
            </a:r>
            <a:r>
              <a:rPr kumimoji="1" lang="zh-CN" altLang="en-US" sz="2200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>
                <a:solidFill>
                  <a:srgbClr val="C00000"/>
                </a:solidFill>
              </a:rPr>
              <a:t>fit</a:t>
            </a:r>
            <a:r>
              <a:rPr kumimoji="1" lang="zh-CN" altLang="en-US" sz="2200" dirty="0"/>
              <a:t>定位资源池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18473F-1668-5B48-964E-9142EA86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B8AB6A-33B8-EE44-A5BE-EEDEBB1BD443}"/>
              </a:ext>
            </a:extLst>
          </p:cNvPr>
          <p:cNvSpPr/>
          <p:nvPr/>
        </p:nvSpPr>
        <p:spPr>
          <a:xfrm>
            <a:off x="930627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0B026-0684-D34E-A09A-3CD60CD68B0B}"/>
              </a:ext>
            </a:extLst>
          </p:cNvPr>
          <p:cNvSpPr/>
          <p:nvPr/>
        </p:nvSpPr>
        <p:spPr>
          <a:xfrm>
            <a:off x="1558844" y="5065489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F88D2F-7AF6-2D4B-94EC-68BFFEECDC55}"/>
              </a:ext>
            </a:extLst>
          </p:cNvPr>
          <p:cNvSpPr/>
          <p:nvPr/>
        </p:nvSpPr>
        <p:spPr>
          <a:xfrm>
            <a:off x="1175727" y="3637417"/>
            <a:ext cx="16433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B5F62A-A3E4-B0F8-7C3C-08873DDF0183}"/>
              </a:ext>
            </a:extLst>
          </p:cNvPr>
          <p:cNvSpPr/>
          <p:nvPr/>
        </p:nvSpPr>
        <p:spPr>
          <a:xfrm>
            <a:off x="3537654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F4CA7-D302-43EC-69A1-90E255EA2838}"/>
              </a:ext>
            </a:extLst>
          </p:cNvPr>
          <p:cNvSpPr/>
          <p:nvPr/>
        </p:nvSpPr>
        <p:spPr>
          <a:xfrm>
            <a:off x="3782753" y="3659965"/>
            <a:ext cx="164340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C2AF46-D526-6C1A-9D98-4A3131AA7265}"/>
              </a:ext>
            </a:extLst>
          </p:cNvPr>
          <p:cNvSpPr/>
          <p:nvPr/>
        </p:nvSpPr>
        <p:spPr>
          <a:xfrm>
            <a:off x="4165871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4B33B8-B166-3A46-7E5E-34AF999460F9}"/>
              </a:ext>
            </a:extLst>
          </p:cNvPr>
          <p:cNvSpPr/>
          <p:nvPr/>
        </p:nvSpPr>
        <p:spPr>
          <a:xfrm>
            <a:off x="6144681" y="3981318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6B0574-0A8C-D5A7-AECC-1AD4B6C8FAB8}"/>
              </a:ext>
            </a:extLst>
          </p:cNvPr>
          <p:cNvSpPr/>
          <p:nvPr/>
        </p:nvSpPr>
        <p:spPr>
          <a:xfrm>
            <a:off x="6401001" y="3642764"/>
            <a:ext cx="1620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352ED6-B19C-AD61-D3CD-3BC8D836B0A5}"/>
              </a:ext>
            </a:extLst>
          </p:cNvPr>
          <p:cNvSpPr/>
          <p:nvPr/>
        </p:nvSpPr>
        <p:spPr>
          <a:xfrm>
            <a:off x="6772898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1FAA75-D1D9-6108-3C57-D01F88EC5883}"/>
              </a:ext>
            </a:extLst>
          </p:cNvPr>
          <p:cNvSpPr/>
          <p:nvPr/>
        </p:nvSpPr>
        <p:spPr>
          <a:xfrm>
            <a:off x="1997425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B81036-FB35-25E0-A142-EA238F1722E7}"/>
              </a:ext>
            </a:extLst>
          </p:cNvPr>
          <p:cNvSpPr/>
          <p:nvPr/>
        </p:nvSpPr>
        <p:spPr>
          <a:xfrm>
            <a:off x="1854476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33D381E-42CA-7D23-60BB-43C8C45225AE}"/>
              </a:ext>
            </a:extLst>
          </p:cNvPr>
          <p:cNvSpPr/>
          <p:nvPr/>
        </p:nvSpPr>
        <p:spPr>
          <a:xfrm>
            <a:off x="1179180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B3EB98-E519-47A1-1471-471337EB2636}"/>
              </a:ext>
            </a:extLst>
          </p:cNvPr>
          <p:cNvSpPr/>
          <p:nvPr/>
        </p:nvSpPr>
        <p:spPr>
          <a:xfrm>
            <a:off x="4579499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10D7B9-F323-1449-4259-76DB8D78A000}"/>
              </a:ext>
            </a:extLst>
          </p:cNvPr>
          <p:cNvSpPr/>
          <p:nvPr/>
        </p:nvSpPr>
        <p:spPr>
          <a:xfrm>
            <a:off x="4436550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EE2684-CA70-55E0-08FA-97FCB718A59E}"/>
              </a:ext>
            </a:extLst>
          </p:cNvPr>
          <p:cNvSpPr/>
          <p:nvPr/>
        </p:nvSpPr>
        <p:spPr>
          <a:xfrm>
            <a:off x="3761254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02EFD6-AD5D-5C10-D9F6-FB3A27AA0FB0}"/>
              </a:ext>
            </a:extLst>
          </p:cNvPr>
          <p:cNvSpPr/>
          <p:nvPr/>
        </p:nvSpPr>
        <p:spPr>
          <a:xfrm>
            <a:off x="7199700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CE1047A-8C78-6281-7B46-0B3ABD4E4986}"/>
              </a:ext>
            </a:extLst>
          </p:cNvPr>
          <p:cNvSpPr/>
          <p:nvPr/>
        </p:nvSpPr>
        <p:spPr>
          <a:xfrm>
            <a:off x="7056751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2BE857-6608-23AF-7F41-4634C01D0667}"/>
              </a:ext>
            </a:extLst>
          </p:cNvPr>
          <p:cNvSpPr/>
          <p:nvPr/>
        </p:nvSpPr>
        <p:spPr>
          <a:xfrm>
            <a:off x="6381455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063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635C-BABC-494C-B19B-C38EC2DB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AE8DD-841B-D243-A68C-3DB7090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95B56-74AD-8A4D-8079-919EF0CBE219}"/>
              </a:ext>
            </a:extLst>
          </p:cNvPr>
          <p:cNvSpPr txBox="1"/>
          <p:nvPr/>
        </p:nvSpPr>
        <p:spPr>
          <a:xfrm>
            <a:off x="4788024" y="1399226"/>
            <a:ext cx="419715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从伙伴系统获得的物理内存块称为 </a:t>
            </a:r>
            <a:r>
              <a:rPr kumimoji="1" lang="en-US" altLang="zh-CN" sz="1600" dirty="0"/>
              <a:t>slab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slab</a:t>
            </a:r>
            <a:r>
              <a:rPr kumimoji="1" lang="zh-CN" altLang="en-US" sz="1600" dirty="0"/>
              <a:t>内部组织为空闲链表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AEF8FF-EBCD-CE43-BA24-ED2D3B505FF0}"/>
              </a:ext>
            </a:extLst>
          </p:cNvPr>
          <p:cNvSpPr txBox="1"/>
          <p:nvPr/>
        </p:nvSpPr>
        <p:spPr>
          <a:xfrm>
            <a:off x="323528" y="1399226"/>
            <a:ext cx="469086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针对每种</a:t>
            </a:r>
            <a:r>
              <a:rPr kumimoji="1" lang="en-US" altLang="zh-CN" sz="1600" dirty="0"/>
              <a:t>slot</a:t>
            </a:r>
            <a:r>
              <a:rPr kumimoji="1" lang="zh-CN" altLang="en-US" sz="1600" dirty="0"/>
              <a:t>大小维护两个指针：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仅指向一个 </a:t>
            </a:r>
            <a:r>
              <a:rPr kumimoji="1" lang="en-US" altLang="zh-CN" sz="1600" dirty="0"/>
              <a:t>slab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分配时使用、按需更新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指向未满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链表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释放时若全</a:t>
            </a:r>
            <a:r>
              <a:rPr kumimoji="1" lang="en-US" altLang="zh-CN" sz="1600" dirty="0"/>
              <a:t>free</a:t>
            </a:r>
            <a:r>
              <a:rPr kumimoji="1" lang="zh-CN" altLang="en-US" sz="1600" dirty="0"/>
              <a:t>，则还给伙伴系统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6DEF0-0C3E-8DFE-5657-CC51461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94297"/>
            <a:ext cx="6140962" cy="24302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894414-674B-B3ED-AF18-22076C8FB86D}"/>
              </a:ext>
            </a:extLst>
          </p:cNvPr>
          <p:cNvSpPr txBox="1"/>
          <p:nvPr/>
        </p:nvSpPr>
        <p:spPr>
          <a:xfrm>
            <a:off x="3563888" y="154632"/>
            <a:ext cx="3608680" cy="1156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优势：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减少内部碎片（可根据开发需求）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分配效率高（常数时间）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CFB3F2-AD78-CE13-9206-D1058860D159}"/>
              </a:ext>
            </a:extLst>
          </p:cNvPr>
          <p:cNvSpPr txBox="1"/>
          <p:nvPr/>
        </p:nvSpPr>
        <p:spPr>
          <a:xfrm>
            <a:off x="4788024" y="2454355"/>
            <a:ext cx="3608680" cy="78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思考：选择哪些</a:t>
            </a:r>
            <a:r>
              <a:rPr kumimoji="1" lang="en-US" altLang="zh-CN" sz="1600" dirty="0">
                <a:solidFill>
                  <a:srgbClr val="BD374B"/>
                </a:solidFill>
              </a:rPr>
              <a:t>slot</a:t>
            </a:r>
            <a:r>
              <a:rPr kumimoji="1" lang="zh-CN" altLang="en-US" sz="1600" dirty="0">
                <a:solidFill>
                  <a:srgbClr val="BD374B"/>
                </a:solidFill>
              </a:rPr>
              <a:t>大小？</a:t>
            </a:r>
            <a:endParaRPr kumimoji="1" lang="en-US" altLang="zh-CN" sz="1600" dirty="0">
              <a:solidFill>
                <a:srgbClr val="BD374B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思考：分配与释放的时间复杂度？</a:t>
            </a:r>
          </a:p>
        </p:txBody>
      </p:sp>
    </p:spTree>
    <p:extLst>
      <p:ext uri="{BB962C8B-B14F-4D97-AF65-F5344CB8AC3E}">
        <p14:creationId xmlns:p14="http://schemas.microsoft.com/office/powerpoint/2010/main" val="12862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3F26-DD44-8E42-90F0-3315C1C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换页机制（</a:t>
            </a:r>
            <a:r>
              <a:rPr kumimoji="1" lang="en-US" altLang="zh-CN" dirty="0"/>
              <a:t>Swapping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AF3CD-FC6F-EA43-9972-8A501FCE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换页的基本思想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用磁盘作为物理内存的补充，且对上层应用透明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应用对虚拟内存的使用，不受物理内存大小限制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如何实现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磁盘上划分专门的</a:t>
            </a:r>
            <a:r>
              <a:rPr kumimoji="1" lang="en-US" altLang="zh-CN" sz="2000" dirty="0"/>
              <a:t>Swap</a:t>
            </a:r>
            <a:r>
              <a:rPr kumimoji="1" lang="zh-CN" altLang="en-US" sz="2000" dirty="0"/>
              <a:t>分区，或专门的</a:t>
            </a:r>
            <a:r>
              <a:rPr kumimoji="1" lang="en-US" altLang="zh-CN" sz="2000" dirty="0"/>
              <a:t>Swap</a:t>
            </a:r>
            <a:r>
              <a:rPr kumimoji="1" lang="zh-CN" altLang="en-US" sz="2000" dirty="0"/>
              <a:t>文件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在处理缺页异常时，触发物理内存页的换入换出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B49A0C-3E3F-A14C-A5BD-E7E71611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96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07C5A-AC6D-C842-BA02-2B5ADD75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1.</a:t>
            </a:r>
            <a:r>
              <a:rPr kumimoji="1" lang="zh-CN" altLang="en-US" dirty="0"/>
              <a:t> 如何判断缺页异常是由于换页引起的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429B1-7CFD-1F49-983E-A4485D8A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导致缺页异常的三种可能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访问非法虚拟地址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按需分配（尚未分配真正的物理页）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内存页数据被换出到磁盘上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BD374B"/>
                </a:solidFill>
                <a:latin typeface="+mn-ea"/>
                <a:ea typeface="+mn-ea"/>
              </a:rPr>
              <a:t>OS</a:t>
            </a:r>
            <a:r>
              <a:rPr kumimoji="1" lang="zh-CN" altLang="en-US" dirty="0">
                <a:solidFill>
                  <a:srgbClr val="BD374B"/>
                </a:solidFill>
                <a:latin typeface="+mn-ea"/>
                <a:ea typeface="+mn-ea"/>
              </a:rPr>
              <a:t>如何区分？</a:t>
            </a:r>
            <a:endParaRPr kumimoji="1" lang="en-US" altLang="zh-CN" dirty="0">
              <a:solidFill>
                <a:srgbClr val="BD374B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dirty="0"/>
              <a:t>利用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区分是否为合法虚拟地址（合法缺页异常）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利用页表项内容区分是按需分配还是需要换入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702996-5648-1843-9564-0B455B70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48D31-0427-1118-7CF3-E92284E6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：何时进行换出操作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9ECEA1-8B4D-47E5-13E6-EDE8491C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策略</a:t>
            </a:r>
            <a:r>
              <a:rPr kumimoji="1" lang="en-US" altLang="zh-CN" dirty="0"/>
              <a:t>A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当用完所有物理页后，再按需换出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回顾：</a:t>
            </a:r>
            <a:r>
              <a:rPr kumimoji="1" lang="en-US" altLang="zh-CN" sz="2000" dirty="0" err="1">
                <a:latin typeface="+mn-ea"/>
                <a:ea typeface="+mn-ea"/>
              </a:rPr>
              <a:t>alloc_page</a:t>
            </a:r>
            <a:r>
              <a:rPr kumimoji="1" lang="zh-CN" altLang="en-US" sz="2000" dirty="0">
                <a:latin typeface="+mn-ea"/>
                <a:ea typeface="+mn-ea"/>
              </a:rPr>
              <a:t>，通过伙伴系统进行内存分配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问题：当内存资源紧张时，大部分物理页分配操作都需要触发换出，造成分配时延高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zh-CN" altLang="en-US" sz="2200" dirty="0">
                <a:latin typeface="+mn-ea"/>
                <a:ea typeface="+mn-ea"/>
              </a:rPr>
              <a:t>策略</a:t>
            </a:r>
            <a:r>
              <a:rPr kumimoji="1" lang="en-US" altLang="zh-CN" sz="2200" dirty="0">
                <a:latin typeface="+mn-ea"/>
                <a:ea typeface="+mn-ea"/>
              </a:rPr>
              <a:t>B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设立阈值，在空闲的物理页数量低于阈值时，操作系统择机（如系统空闲时） 换出部分页，直到空闲页数量超过阈值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en-US" altLang="zh-CN" sz="2000" dirty="0">
                <a:latin typeface="+mn-ea"/>
                <a:ea typeface="+mn-ea"/>
              </a:rPr>
              <a:t>Linux</a:t>
            </a:r>
            <a:r>
              <a:rPr kumimoji="1" lang="zh-CN" altLang="en-US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Watermark</a:t>
            </a:r>
            <a:r>
              <a:rPr kumimoji="1" lang="zh-CN" altLang="en-US" sz="2000" dirty="0">
                <a:latin typeface="+mn-ea"/>
                <a:ea typeface="+mn-ea"/>
              </a:rPr>
              <a:t>：高水位线、低水位线、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zh-CN" altLang="en-US" sz="2000" dirty="0">
                <a:latin typeface="+mn-ea"/>
                <a:ea typeface="+mn-ea"/>
              </a:rPr>
              <a:t>最小水位线</a:t>
            </a:r>
            <a:endParaRPr kumimoji="1" lang="en-US" altLang="zh-CN" sz="200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53C99-0E55-7121-9C00-F0D75E69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62928-8215-F017-A0D8-9A98099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：换页机制的代价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42AC-1379-420C-AB09-6E3AC182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优势：突破物理内存容量限制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磁盘操作导致访问延迟增加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预取机制 （</a:t>
            </a:r>
            <a:r>
              <a:rPr kumimoji="1" lang="en-US" altLang="zh-CN" sz="2000" dirty="0">
                <a:solidFill>
                  <a:srgbClr val="C00000"/>
                </a:solidFill>
              </a:rPr>
              <a:t>Prefetching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800" dirty="0">
                <a:latin typeface="+mn-ea"/>
                <a:ea typeface="+mn-ea"/>
              </a:rPr>
              <a:t>预测接卸来进程要使用的页，提前换入</a:t>
            </a:r>
            <a:endParaRPr kumimoji="1"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/>
                </a:solidFill>
              </a:rPr>
              <a:t>在缺页异常处理函数中，根据应用程序访存具有的空间本地性进行预取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047B9-06B4-7E06-F81D-0F54DC7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01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2585C-3848-44F2-8220-6BE81BEB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C</a:t>
            </a:r>
            <a:r>
              <a:rPr lang="zh-CN" altLang="en-US" dirty="0"/>
              <a:t>程序到二进制编码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8BC520-25EA-4208-8584-72DF0B1A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graphicFrame>
        <p:nvGraphicFramePr>
          <p:cNvPr id="5" name="Group 14">
            <a:extLst>
              <a:ext uri="{FF2B5EF4-FFF2-40B4-BE49-F238E27FC236}">
                <a16:creationId xmlns:a16="http://schemas.microsoft.com/office/drawing/2014/main" id="{C8B76323-6740-4951-B989-730D7CB57C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544" y="1321600"/>
          <a:ext cx="8280000" cy="384015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1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5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//C code in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mstore.c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6FC0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long mult2(long, long);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void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multstore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(long x, </a:t>
                      </a:r>
                      <a:b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</a:b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            long y, long *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dest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long t =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mult2(x, y);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*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dest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= 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}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T="45639" marB="45639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//Assembly file in </a:t>
                      </a:r>
                      <a:r>
                        <a:rPr kumimoji="0" lang="en-US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mstore.s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6FC0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multstore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stp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  x29, x30, [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, -32]!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mov     x29,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str     x19, [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, 16]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mov     x19, x2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bl      mult2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str     x0, [x19]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ldr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  x19, [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, 16]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ldp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  x29, x30, [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sp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], 32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ret</a:t>
                      </a:r>
                    </a:p>
                  </a:txBody>
                  <a:tcPr marT="45639" marB="45639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9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//Binary code in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mstore.o</a:t>
                      </a:r>
                      <a:endParaRPr kumimoji="0" lang="e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7b be a9 </a:t>
                      </a: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03 00 91 f3 0b 00 f9 f3 03 02 aa 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00 00 00 94 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60 02 00 f9 f3 0b 40 f9 </a:t>
                      </a: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7b c2 a8 c0 03 5f d6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T="45639" marB="45639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//Binary code in 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mstore</a:t>
                      </a:r>
                      <a:endParaRPr kumimoji="0" lang="e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7b be a9 </a:t>
                      </a: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03 00 91 f3 0b 00 f9 f3 03 02 aa 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f0 ff ff 97 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60 02 00 f9 f3 0b 40 f9 </a:t>
                      </a:r>
                      <a:r>
                        <a:rPr kumimoji="0" lang="en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fd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7b c2 a8 c0 03 5f d6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T="45639" marB="45639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652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CBF36-836A-A8BB-B4F1-D783C53A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：如何选择换出的页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A2915-6E22-A840-FF20-3EBDC798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页替换策略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选择一些物理页换出到磁盘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猜测哪些页面</a:t>
            </a:r>
            <a:r>
              <a:rPr kumimoji="1" lang="zh-CN" altLang="en-US" b="1" dirty="0"/>
              <a:t>应该</a:t>
            </a:r>
            <a:r>
              <a:rPr kumimoji="1" lang="zh-CN" altLang="en-US" dirty="0"/>
              <a:t>被换出（短期内大概率不会被访问）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策略实现的开销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5D2094-D320-6766-EB72-0839605B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42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5508F-A807-7572-F872-E0EF91C7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AE8DF-C0D6-D56B-8BC0-8D9F709C7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FIFO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Chance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LRU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Clock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BAF31B-D52D-ED0A-8D27-ED81B60B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676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A9D19-98A3-0240-A54F-663CF820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实现时钟算法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0A140-7A2B-2A43-9FB2-5E85A197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每个</a:t>
            </a:r>
            <a:r>
              <a:rPr kumimoji="1" lang="zh-CN" altLang="en-US" dirty="0">
                <a:solidFill>
                  <a:srgbClr val="C00000"/>
                </a:solidFill>
              </a:rPr>
              <a:t>物理页</a:t>
            </a:r>
            <a:r>
              <a:rPr kumimoji="1" lang="zh-CN" altLang="en-US" dirty="0"/>
              <a:t>需要有一个“访问位”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MMU</a:t>
            </a:r>
            <a:r>
              <a:rPr kumimoji="1" lang="zh-CN" altLang="en-US" dirty="0"/>
              <a:t>在页表项里面为</a:t>
            </a:r>
            <a:r>
              <a:rPr kumimoji="1" lang="zh-CN" altLang="en-US" b="1" dirty="0">
                <a:solidFill>
                  <a:srgbClr val="C00000"/>
                </a:solidFill>
              </a:rPr>
              <a:t>虚拟页</a:t>
            </a:r>
            <a:r>
              <a:rPr kumimoji="1" lang="zh-CN" altLang="en-US" dirty="0"/>
              <a:t>打上“访问位”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回顾：页表项中的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Flag</a:t>
            </a:r>
          </a:p>
          <a:p>
            <a:r>
              <a:rPr kumimoji="1" lang="zh-CN" altLang="en-US" dirty="0"/>
              <a:t>如何实现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OS</a:t>
            </a:r>
            <a:r>
              <a:rPr kumimoji="1" lang="zh-CN" altLang="en-US" dirty="0"/>
              <a:t>在描述物理页的结构体里面记录页表项位置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当物理页被填写到某张页表中时，把页表项的位置记录在元数据中（在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中称为“</a:t>
            </a:r>
            <a:r>
              <a:rPr kumimoji="1" lang="zh-CN" altLang="en-US" b="1" dirty="0">
                <a:solidFill>
                  <a:srgbClr val="C00000"/>
                </a:solidFill>
              </a:rPr>
              <a:t>反向映射</a:t>
            </a:r>
            <a:r>
              <a:rPr kumimoji="1" lang="zh-CN" altLang="en-US" dirty="0"/>
              <a:t>”：</a:t>
            </a:r>
            <a:r>
              <a:rPr kumimoji="1" lang="en-US" altLang="zh-CN" b="1" dirty="0">
                <a:solidFill>
                  <a:srgbClr val="C00000"/>
                </a:solidFill>
              </a:rPr>
              <a:t>reverse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根据物理页对应的页表项中的“访问位”判断是否驱逐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驱逐某页时应该清空其对应的所有页表项（例如共享内存）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A4A2E0-2463-0F47-9E60-DD56BA69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BF3791-8A63-2AD0-A41E-004B009E8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26" y="65955"/>
            <a:ext cx="4496296" cy="12262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C40B129-CDFE-F6EA-42E0-86C6C499C174}"/>
              </a:ext>
            </a:extLst>
          </p:cNvPr>
          <p:cNvSpPr/>
          <p:nvPr/>
        </p:nvSpPr>
        <p:spPr>
          <a:xfrm>
            <a:off x="4545226" y="679086"/>
            <a:ext cx="4496296" cy="6131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868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AF81BF-789B-3B4E-8A65-E26308EA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进程与调度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3FD2469-E0B1-FE4B-9F15-731DA3CB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6C5AF-D2BA-0F4F-81C7-AAA045BB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20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C682-BC5A-D345-9F75-39F8CB4C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经典创建方法：</a:t>
            </a:r>
            <a:r>
              <a:rPr kumimoji="1" lang="en-US" altLang="zh-CN" dirty="0"/>
              <a:t>fork()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560C6-76A5-2449-8EBC-902ECA85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语义：为调用进程创建一个一模一样的新进程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调用进程为</a:t>
            </a:r>
            <a:r>
              <a:rPr kumimoji="1" lang="zh-CN" altLang="en-US" b="1" dirty="0"/>
              <a:t>父进程</a:t>
            </a:r>
            <a:r>
              <a:rPr kumimoji="1" lang="zh-CN" altLang="en-US" dirty="0"/>
              <a:t>，新进程为</a:t>
            </a:r>
            <a:r>
              <a:rPr kumimoji="1" lang="zh-CN" altLang="en-US" b="1" dirty="0"/>
              <a:t>子进程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接口简单，无需任何参数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后的两个进程均为独立进程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拥有不同的进程</a:t>
            </a:r>
            <a:r>
              <a:rPr kumimoji="1" lang="en-US" altLang="zh-CN" dirty="0"/>
              <a:t>id</a:t>
            </a:r>
          </a:p>
          <a:p>
            <a:pPr lvl="1"/>
            <a:r>
              <a:rPr kumimoji="1" lang="zh-CN" altLang="en-US" dirty="0"/>
              <a:t>可以并行执行，互不干扰（除非使用特定的接口）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父进程和子进程会共享部分数据结构（内存、文件等）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47B83-6E4B-7D49-86B2-D319DDF7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5B65D-171F-2B44-A426-C59D8DAF8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99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创建一模一样的拷贝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例子中父子进程中的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均为</a:t>
            </a:r>
            <a:r>
              <a:rPr kumimoji="1" lang="en-US" altLang="zh-CN" dirty="0"/>
              <a:t>42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713484"/>
            <a:ext cx="4985139" cy="2641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694DBA-BD6E-ABA7-5EDF-3C9C063E2B18}"/>
              </a:ext>
            </a:extLst>
          </p:cNvPr>
          <p:cNvSpPr txBox="1"/>
          <p:nvPr/>
        </p:nvSpPr>
        <p:spPr>
          <a:xfrm>
            <a:off x="4716016" y="39712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674A8C4-003B-B79B-9D65-2727B003F261}"/>
              </a:ext>
            </a:extLst>
          </p:cNvPr>
          <p:cNvCxnSpPr/>
          <p:nvPr/>
        </p:nvCxnSpPr>
        <p:spPr>
          <a:xfrm flipV="1">
            <a:off x="4644008" y="4199117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356C6-D8B3-093C-262B-DFB01CF72FF8}"/>
              </a:ext>
            </a:extLst>
          </p:cNvPr>
          <p:cNvSpPr txBox="1"/>
          <p:nvPr/>
        </p:nvSpPr>
        <p:spPr>
          <a:xfrm>
            <a:off x="4788024" y="438356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59FE07-2D21-F542-E42B-397F0159F701}"/>
              </a:ext>
            </a:extLst>
          </p:cNvPr>
          <p:cNvCxnSpPr/>
          <p:nvPr/>
        </p:nvCxnSpPr>
        <p:spPr>
          <a:xfrm flipV="1">
            <a:off x="4716016" y="4611420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087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的返回值来分辨父</a:t>
            </a:r>
            <a:r>
              <a:rPr kumimoji="1" lang="en-US" altLang="zh-CN" dirty="0"/>
              <a:t>/</a:t>
            </a:r>
            <a:r>
              <a:rPr kumimoji="1" lang="zh-CN" altLang="en-US" dirty="0"/>
              <a:t>子进程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0:</a:t>
            </a:r>
            <a:r>
              <a:rPr kumimoji="1" lang="zh-CN" altLang="en-US" dirty="0"/>
              <a:t> 子进程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（子进程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）：父进程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F9FCFF-273C-1781-B964-6F624F93D45C}"/>
              </a:ext>
            </a:extLst>
          </p:cNvPr>
          <p:cNvSpPr/>
          <p:nvPr/>
        </p:nvSpPr>
        <p:spPr>
          <a:xfrm>
            <a:off x="2843808" y="3956400"/>
            <a:ext cx="720080" cy="14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548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独立执行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Fork</a:t>
            </a:r>
            <a:r>
              <a:rPr kumimoji="1" lang="zh-CN" altLang="en-US" dirty="0"/>
              <a:t>后父子进程顺序不确定，视调度策略而定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03CAB2-DA98-0C17-EFCE-800220BBB8A4}"/>
              </a:ext>
            </a:extLst>
          </p:cNvPr>
          <p:cNvSpPr txBox="1"/>
          <p:nvPr/>
        </p:nvSpPr>
        <p:spPr>
          <a:xfrm>
            <a:off x="6573303" y="3210171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3DF544-525C-9E6F-0606-9AAC1B9A59DE}"/>
              </a:ext>
            </a:extLst>
          </p:cNvPr>
          <p:cNvSpPr txBox="1"/>
          <p:nvPr/>
        </p:nvSpPr>
        <p:spPr>
          <a:xfrm>
            <a:off x="6573303" y="4081243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F3FA6390-683F-34E2-F47D-F481AF0ABB62}"/>
              </a:ext>
            </a:extLst>
          </p:cNvPr>
          <p:cNvSpPr/>
          <p:nvPr/>
        </p:nvSpPr>
        <p:spPr>
          <a:xfrm>
            <a:off x="5627043" y="3856502"/>
            <a:ext cx="690376" cy="2880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5010AE-81FE-E86A-5E71-D66396A9F300}"/>
              </a:ext>
            </a:extLst>
          </p:cNvPr>
          <p:cNvSpPr txBox="1"/>
          <p:nvPr/>
        </p:nvSpPr>
        <p:spPr>
          <a:xfrm>
            <a:off x="6784899" y="280772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两种可能结果</a:t>
            </a:r>
          </a:p>
        </p:txBody>
      </p:sp>
    </p:spTree>
    <p:extLst>
      <p:ext uri="{BB962C8B-B14F-4D97-AF65-F5344CB8AC3E}">
        <p14:creationId xmlns:p14="http://schemas.microsoft.com/office/powerpoint/2010/main" val="646968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77019-50CF-984E-BDDA-FEE34CE3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2361D-5EC7-1B4F-8073-291486CE0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线程只包含运行时的状态</a:t>
            </a:r>
            <a:endParaRPr kumimoji="1" lang="en-US" altLang="zh-CN"/>
          </a:p>
          <a:p>
            <a:pPr lvl="1"/>
            <a:r>
              <a:rPr kumimoji="1" lang="zh-CN" altLang="en-US"/>
              <a:t>静态部分由</a:t>
            </a:r>
            <a:r>
              <a:rPr kumimoji="1" lang="zh-CN" altLang="en-US" b="1"/>
              <a:t>进程</a:t>
            </a:r>
            <a:r>
              <a:rPr kumimoji="1" lang="zh-CN" altLang="en-US"/>
              <a:t>提供</a:t>
            </a:r>
            <a:endParaRPr kumimoji="1" lang="en-US" altLang="zh-CN"/>
          </a:p>
          <a:p>
            <a:pPr lvl="1"/>
            <a:r>
              <a:rPr kumimoji="1" lang="zh-CN" altLang="en-US"/>
              <a:t>包括了执行所需的</a:t>
            </a:r>
            <a:r>
              <a:rPr kumimoji="1" lang="zh-CN" altLang="en-US" b="1"/>
              <a:t>最小</a:t>
            </a:r>
            <a:r>
              <a:rPr kumimoji="1" lang="zh-CN" altLang="en-US"/>
              <a:t>状态（主要是寄存器和栈）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一个进程可以包含多个线程</a:t>
            </a:r>
            <a:endParaRPr kumimoji="1" lang="en-US" altLang="zh-CN"/>
          </a:p>
          <a:p>
            <a:pPr lvl="1"/>
            <a:r>
              <a:rPr kumimoji="1" lang="zh-CN" altLang="en-US"/>
              <a:t>每个线程共享同一地址空间（方便数据共享和交互）</a:t>
            </a:r>
            <a:endParaRPr kumimoji="1" lang="en-US" altLang="zh-CN"/>
          </a:p>
          <a:p>
            <a:pPr lvl="1"/>
            <a:r>
              <a:rPr kumimoji="1" lang="zh-CN" altLang="en-US"/>
              <a:t>允许进程内并行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853221-E5F7-AD46-972E-5996341F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A144B-524F-714B-91B0-DA64528A6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345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FF2D54-4889-F649-9218-3A3A814A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在程序中如何使用线程？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3AB887-9510-BA4B-B8F2-6A4E9FDB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常用库：</a:t>
            </a:r>
            <a:r>
              <a:rPr lang="en-US" altLang="zh-CN" dirty="0"/>
              <a:t>POSIX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zh-CN" altLang="en-US" dirty="0"/>
              <a:t>（</a:t>
            </a:r>
            <a:r>
              <a:rPr lang="en-US" altLang="zh-CN" dirty="0" err="1"/>
              <a:t>pthreads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包含约</a:t>
            </a:r>
            <a:r>
              <a:rPr lang="en-US" altLang="zh-CN" dirty="0"/>
              <a:t>60</a:t>
            </a:r>
            <a:r>
              <a:rPr lang="zh-CN" altLang="en-US" dirty="0"/>
              <a:t>个函数的标准接口</a:t>
            </a:r>
            <a:endParaRPr lang="en-US" altLang="zh-CN" dirty="0"/>
          </a:p>
          <a:p>
            <a:pPr lvl="1"/>
            <a:r>
              <a:rPr lang="zh-CN" altLang="en-US" dirty="0"/>
              <a:t>实现的功能与进程相关系统调用相似</a:t>
            </a:r>
            <a:endParaRPr lang="en-US" altLang="zh-CN" dirty="0"/>
          </a:p>
          <a:p>
            <a:pPr lvl="2"/>
            <a:r>
              <a:rPr lang="zh-CN" altLang="en-US" dirty="0"/>
              <a:t>创建：</a:t>
            </a:r>
            <a:r>
              <a:rPr lang="en-US" altLang="zh-CN" dirty="0" err="1"/>
              <a:t>pthread_create</a:t>
            </a:r>
            <a:endParaRPr lang="en-US" altLang="zh-CN" dirty="0"/>
          </a:p>
          <a:p>
            <a:pPr lvl="2"/>
            <a:r>
              <a:rPr lang="zh-CN" altLang="en-US" dirty="0"/>
              <a:t>回收：</a:t>
            </a:r>
            <a:r>
              <a:rPr lang="en-US" altLang="zh-CN" dirty="0" err="1"/>
              <a:t>pthread_join</a:t>
            </a:r>
            <a:endParaRPr lang="en-US" altLang="zh-CN" dirty="0"/>
          </a:p>
          <a:p>
            <a:pPr lvl="2"/>
            <a:r>
              <a:rPr lang="zh-CN" altLang="en-US" dirty="0"/>
              <a:t>退出：</a:t>
            </a:r>
            <a:r>
              <a:rPr lang="en-US" altLang="zh-CN" dirty="0" err="1"/>
              <a:t>pthread_exit</a:t>
            </a:r>
            <a:endParaRPr lang="en-US" altLang="zh-CN" dirty="0"/>
          </a:p>
          <a:p>
            <a:pPr lvl="2"/>
            <a:r>
              <a:rPr lang="en-US" altLang="zh-CN" dirty="0"/>
              <a:t>……</a:t>
            </a:r>
          </a:p>
          <a:p>
            <a:r>
              <a:rPr lang="zh-CN" altLang="en-US" dirty="0"/>
              <a:t>注意：一个线程执行系统调用，可能影响该进程的所有线程</a:t>
            </a:r>
            <a:endParaRPr lang="en-US" altLang="zh-CN" dirty="0"/>
          </a:p>
          <a:p>
            <a:pPr lvl="1"/>
            <a:r>
              <a:rPr lang="zh-CN" altLang="en-US" dirty="0"/>
              <a:t>如</a:t>
            </a:r>
            <a:r>
              <a:rPr lang="en-US" altLang="zh-CN" dirty="0"/>
              <a:t>exit</a:t>
            </a:r>
            <a:r>
              <a:rPr lang="zh-CN" altLang="en-US" dirty="0"/>
              <a:t>会使所有线程退出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29F702-977B-7A45-95CF-D40D8D79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50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8B58FEC1-BE06-4071-ABB3-3602F5AF8FEE}"/>
              </a:ext>
            </a:extLst>
          </p:cNvPr>
          <p:cNvSpPr/>
          <p:nvPr/>
        </p:nvSpPr>
        <p:spPr>
          <a:xfrm>
            <a:off x="683568" y="1152005"/>
            <a:ext cx="4455324" cy="4020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0BCA3D-14BF-48C4-A147-19B09FBD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7095"/>
            <a:ext cx="8229600" cy="900442"/>
          </a:xfrm>
        </p:spPr>
        <p:txBody>
          <a:bodyPr/>
          <a:lstStyle/>
          <a:p>
            <a:r>
              <a:rPr lang="zh-CN" altLang="en-US" dirty="0"/>
              <a:t>程序可见状态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34C01-829C-4BC7-B83B-5135AD2F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01652B8-8E8B-478D-AF0F-4894DA510AB0}"/>
              </a:ext>
            </a:extLst>
          </p:cNvPr>
          <p:cNvGraphicFramePr>
            <a:graphicFrameLocks noGrp="1"/>
          </p:cNvGraphicFramePr>
          <p:nvPr/>
        </p:nvGraphicFramePr>
        <p:xfrm>
          <a:off x="919513" y="1857095"/>
          <a:ext cx="39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500">
                  <a:extLst>
                    <a:ext uri="{9D8B030D-6E8A-4147-A177-3AD203B41FA5}">
                      <a16:colId xmlns:a16="http://schemas.microsoft.com/office/drawing/2014/main" val="475078192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66794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97466072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48837043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25462397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661446693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8918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522541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139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4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91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9116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84DA769-5781-496B-B35B-5E850925F5B1}"/>
              </a:ext>
            </a:extLst>
          </p:cNvPr>
          <p:cNvSpPr/>
          <p:nvPr/>
        </p:nvSpPr>
        <p:spPr>
          <a:xfrm>
            <a:off x="2315084" y="3487688"/>
            <a:ext cx="2596487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F08606-585A-4C85-929D-8C9438FB00DA}"/>
              </a:ext>
            </a:extLst>
          </p:cNvPr>
          <p:cNvCxnSpPr/>
          <p:nvPr/>
        </p:nvCxnSpPr>
        <p:spPr>
          <a:xfrm>
            <a:off x="2584218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15F202-DAB6-4D10-8472-2A074E7E09D2}"/>
              </a:ext>
            </a:extLst>
          </p:cNvPr>
          <p:cNvCxnSpPr/>
          <p:nvPr/>
        </p:nvCxnSpPr>
        <p:spPr>
          <a:xfrm>
            <a:off x="2851675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944A36-DA60-4767-990F-7622E76C8F7D}"/>
              </a:ext>
            </a:extLst>
          </p:cNvPr>
          <p:cNvCxnSpPr/>
          <p:nvPr/>
        </p:nvCxnSpPr>
        <p:spPr>
          <a:xfrm>
            <a:off x="3119132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93D2E-4C48-4FD2-8490-767D9F2E1AE3}"/>
              </a:ext>
            </a:extLst>
          </p:cNvPr>
          <p:cNvCxnSpPr/>
          <p:nvPr/>
        </p:nvCxnSpPr>
        <p:spPr>
          <a:xfrm>
            <a:off x="3386589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CB6332-1CF9-4A5E-B29B-2A2F20243F24}"/>
              </a:ext>
            </a:extLst>
          </p:cNvPr>
          <p:cNvSpPr txBox="1"/>
          <p:nvPr/>
        </p:nvSpPr>
        <p:spPr>
          <a:xfrm>
            <a:off x="2367744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124206-D16E-435D-A9DC-D7432845BA86}"/>
              </a:ext>
            </a:extLst>
          </p:cNvPr>
          <p:cNvSpPr txBox="1"/>
          <p:nvPr/>
        </p:nvSpPr>
        <p:spPr>
          <a:xfrm>
            <a:off x="2635201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Z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95C91C-1A26-4C26-8398-2028E9754AFA}"/>
              </a:ext>
            </a:extLst>
          </p:cNvPr>
          <p:cNvSpPr txBox="1"/>
          <p:nvPr/>
        </p:nvSpPr>
        <p:spPr>
          <a:xfrm>
            <a:off x="2902658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FF9153-CA1A-4680-B963-98997BB46860}"/>
              </a:ext>
            </a:extLst>
          </p:cNvPr>
          <p:cNvSpPr txBox="1"/>
          <p:nvPr/>
        </p:nvSpPr>
        <p:spPr>
          <a:xfrm>
            <a:off x="3170115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V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D7F91C-25DA-49E2-ADAC-D3AC794D562E}"/>
              </a:ext>
            </a:extLst>
          </p:cNvPr>
          <p:cNvSpPr txBox="1"/>
          <p:nvPr/>
        </p:nvSpPr>
        <p:spPr>
          <a:xfrm>
            <a:off x="4849463" y="3248248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99CDD-E342-4F2E-8F94-3610CCD80DBB}"/>
              </a:ext>
            </a:extLst>
          </p:cNvPr>
          <p:cNvSpPr txBox="1"/>
          <p:nvPr/>
        </p:nvSpPr>
        <p:spPr>
          <a:xfrm>
            <a:off x="2200028" y="3245766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31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03BFF8-C313-469C-B89E-4F6CB6415B4C}"/>
              </a:ext>
            </a:extLst>
          </p:cNvPr>
          <p:cNvSpPr txBox="1"/>
          <p:nvPr/>
        </p:nvSpPr>
        <p:spPr>
          <a:xfrm>
            <a:off x="2467486" y="3240717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ED520B-BC50-4DF7-9657-FBC02F1056E1}"/>
              </a:ext>
            </a:extLst>
          </p:cNvPr>
          <p:cNvSpPr txBox="1"/>
          <p:nvPr/>
        </p:nvSpPr>
        <p:spPr>
          <a:xfrm>
            <a:off x="2733929" y="3241031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29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601F74-EA06-4EAD-992A-ECA27D3F3370}"/>
              </a:ext>
            </a:extLst>
          </p:cNvPr>
          <p:cNvSpPr txBox="1"/>
          <p:nvPr/>
        </p:nvSpPr>
        <p:spPr>
          <a:xfrm>
            <a:off x="3013499" y="3242038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28</a:t>
            </a:r>
            <a:endParaRPr lang="zh-CN" altLang="en-US" sz="1200" dirty="0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A396D3EB-93CD-4BDB-BD80-580D80FDADE6}"/>
              </a:ext>
            </a:extLst>
          </p:cNvPr>
          <p:cNvSpPr/>
          <p:nvPr/>
        </p:nvSpPr>
        <p:spPr>
          <a:xfrm rot="5400000">
            <a:off x="2780519" y="3445749"/>
            <a:ext cx="151391" cy="1060739"/>
          </a:xfrm>
          <a:prstGeom prst="rightBrace">
            <a:avLst>
              <a:gd name="adj1" fmla="val 5633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B291F3-7BC3-4A4E-A99C-D2695F35C61E}"/>
              </a:ext>
            </a:extLst>
          </p:cNvPr>
          <p:cNvSpPr txBox="1"/>
          <p:nvPr/>
        </p:nvSpPr>
        <p:spPr>
          <a:xfrm>
            <a:off x="867368" y="1449440"/>
            <a:ext cx="1606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50B264-ACE5-450F-AEA8-ED782D81C9DF}"/>
              </a:ext>
            </a:extLst>
          </p:cNvPr>
          <p:cNvSpPr txBox="1"/>
          <p:nvPr/>
        </p:nvSpPr>
        <p:spPr>
          <a:xfrm>
            <a:off x="2549394" y="4094153"/>
            <a:ext cx="75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B61C8D-73CA-4FEA-B850-26853B5ED55E}"/>
              </a:ext>
            </a:extLst>
          </p:cNvPr>
          <p:cNvSpPr txBox="1"/>
          <p:nvPr/>
        </p:nvSpPr>
        <p:spPr>
          <a:xfrm>
            <a:off x="2624310" y="4505340"/>
            <a:ext cx="246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程序状态寄存器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PSTATE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942D44-C493-47D8-AB85-9F7593082D8B}"/>
              </a:ext>
            </a:extLst>
          </p:cNvPr>
          <p:cNvSpPr/>
          <p:nvPr/>
        </p:nvSpPr>
        <p:spPr>
          <a:xfrm>
            <a:off x="919513" y="3490246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FD59ECD3-7463-4012-86C4-5E4759583C60}"/>
              </a:ext>
            </a:extLst>
          </p:cNvPr>
          <p:cNvSpPr/>
          <p:nvPr/>
        </p:nvSpPr>
        <p:spPr>
          <a:xfrm rot="5400000">
            <a:off x="4063125" y="3220152"/>
            <a:ext cx="155119" cy="1508206"/>
          </a:xfrm>
          <a:prstGeom prst="rightBrace">
            <a:avLst>
              <a:gd name="adj1" fmla="val 72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19C589-3286-4B74-8E39-A9DE688F53FC}"/>
              </a:ext>
            </a:extLst>
          </p:cNvPr>
          <p:cNvSpPr txBox="1"/>
          <p:nvPr/>
        </p:nvSpPr>
        <p:spPr>
          <a:xfrm>
            <a:off x="3434565" y="4074659"/>
            <a:ext cx="1482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异常掩码、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等执行状态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483C60-678A-46FD-AABA-C32029151EFE}"/>
              </a:ext>
            </a:extLst>
          </p:cNvPr>
          <p:cNvSpPr txBox="1"/>
          <p:nvPr/>
        </p:nvSpPr>
        <p:spPr>
          <a:xfrm>
            <a:off x="3995936" y="3465352"/>
            <a:ext cx="9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6C823E-67A5-4FD4-9710-9155BF1C04F3}"/>
              </a:ext>
            </a:extLst>
          </p:cNvPr>
          <p:cNvSpPr txBox="1"/>
          <p:nvPr/>
        </p:nvSpPr>
        <p:spPr>
          <a:xfrm>
            <a:off x="3274852" y="3243072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27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31F8CC-449F-4D07-9222-CCA96D8F5EA7}"/>
              </a:ext>
            </a:extLst>
          </p:cNvPr>
          <p:cNvSpPr txBox="1"/>
          <p:nvPr/>
        </p:nvSpPr>
        <p:spPr>
          <a:xfrm>
            <a:off x="1670553" y="32387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952B05-5994-44F1-943F-D9784C9676EA}"/>
              </a:ext>
            </a:extLst>
          </p:cNvPr>
          <p:cNvSpPr txBox="1"/>
          <p:nvPr/>
        </p:nvSpPr>
        <p:spPr>
          <a:xfrm>
            <a:off x="842610" y="3239089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D1C3860-0F59-4376-9C06-2C8008610877}"/>
              </a:ext>
            </a:extLst>
          </p:cNvPr>
          <p:cNvSpPr txBox="1"/>
          <p:nvPr/>
        </p:nvSpPr>
        <p:spPr>
          <a:xfrm>
            <a:off x="755576" y="3855898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程序计数器 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58F579B-92FA-46FC-89E3-F4F3BEB9243D}"/>
              </a:ext>
            </a:extLst>
          </p:cNvPr>
          <p:cNvSpPr/>
          <p:nvPr/>
        </p:nvSpPr>
        <p:spPr>
          <a:xfrm>
            <a:off x="6320108" y="1107537"/>
            <a:ext cx="1708276" cy="4064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1791F5C-5103-426D-8864-EED04D98A2A5}"/>
              </a:ext>
            </a:extLst>
          </p:cNvPr>
          <p:cNvSpPr txBox="1"/>
          <p:nvPr/>
        </p:nvSpPr>
        <p:spPr>
          <a:xfrm>
            <a:off x="6752001" y="684381"/>
            <a:ext cx="77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1094A8C-D944-41C5-BBA5-E5C12FB6E160}"/>
              </a:ext>
            </a:extLst>
          </p:cNvPr>
          <p:cNvSpPr txBox="1"/>
          <p:nvPr/>
        </p:nvSpPr>
        <p:spPr>
          <a:xfrm>
            <a:off x="4131335" y="1202690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1E46298-7A8B-44FA-BE6F-29121469B57E}"/>
              </a:ext>
            </a:extLst>
          </p:cNvPr>
          <p:cNvCxnSpPr/>
          <p:nvPr/>
        </p:nvCxnSpPr>
        <p:spPr>
          <a:xfrm>
            <a:off x="5138892" y="1596306"/>
            <a:ext cx="1181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FC98776-61FC-470B-A463-61EA76E41C70}"/>
              </a:ext>
            </a:extLst>
          </p:cNvPr>
          <p:cNvSpPr txBox="1"/>
          <p:nvPr/>
        </p:nvSpPr>
        <p:spPr>
          <a:xfrm>
            <a:off x="5333063" y="119619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2C2CA9E-F59B-4D97-BFB7-573BE7ED9FCA}"/>
              </a:ext>
            </a:extLst>
          </p:cNvPr>
          <p:cNvCxnSpPr/>
          <p:nvPr/>
        </p:nvCxnSpPr>
        <p:spPr>
          <a:xfrm>
            <a:off x="5138892" y="3022879"/>
            <a:ext cx="1181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299AB1F-7625-4658-BAE8-FC9A7A6932B6}"/>
              </a:ext>
            </a:extLst>
          </p:cNvPr>
          <p:cNvSpPr txBox="1"/>
          <p:nvPr/>
        </p:nvSpPr>
        <p:spPr>
          <a:xfrm>
            <a:off x="5374837" y="2624289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961E420-FA17-43FC-8851-05460DD83CF3}"/>
              </a:ext>
            </a:extLst>
          </p:cNvPr>
          <p:cNvCxnSpPr>
            <a:cxnSpLocks/>
          </p:cNvCxnSpPr>
          <p:nvPr/>
        </p:nvCxnSpPr>
        <p:spPr>
          <a:xfrm flipH="1">
            <a:off x="5124679" y="4677376"/>
            <a:ext cx="11954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21C0FCF-F4BE-4008-A4BE-889434A7BC42}"/>
              </a:ext>
            </a:extLst>
          </p:cNvPr>
          <p:cNvSpPr txBox="1"/>
          <p:nvPr/>
        </p:nvSpPr>
        <p:spPr>
          <a:xfrm>
            <a:off x="5410151" y="428637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A8C2-E49D-87CF-78F3-9FAB20A78173}"/>
              </a:ext>
            </a:extLst>
          </p:cNvPr>
          <p:cNvSpPr/>
          <p:nvPr/>
        </p:nvSpPr>
        <p:spPr>
          <a:xfrm>
            <a:off x="1993145" y="3487957"/>
            <a:ext cx="333472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080D042-F41D-AFA7-9ED6-02855DA63476}"/>
              </a:ext>
            </a:extLst>
          </p:cNvPr>
          <p:cNvSpPr txBox="1"/>
          <p:nvPr/>
        </p:nvSpPr>
        <p:spPr>
          <a:xfrm>
            <a:off x="1991572" y="3477126"/>
            <a:ext cx="4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B0FF8B-BA14-9E16-31FD-BD5E1CB118D9}"/>
              </a:ext>
            </a:extLst>
          </p:cNvPr>
          <p:cNvSpPr/>
          <p:nvPr/>
        </p:nvSpPr>
        <p:spPr>
          <a:xfrm>
            <a:off x="916732" y="4392578"/>
            <a:ext cx="725928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SP</a:t>
            </a:r>
            <a:r>
              <a:rPr lang="en-US" altLang="zh-CN" b="1" baseline="-25000" dirty="0">
                <a:solidFill>
                  <a:srgbClr val="C00000"/>
                </a:solidFill>
              </a:rPr>
              <a:t>el0</a:t>
            </a:r>
            <a:endParaRPr lang="zh-CN" alt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C3433A-AAE8-6D53-7FF2-218A6C23B1DE}"/>
              </a:ext>
            </a:extLst>
          </p:cNvPr>
          <p:cNvSpPr txBox="1"/>
          <p:nvPr/>
        </p:nvSpPr>
        <p:spPr>
          <a:xfrm>
            <a:off x="1579456" y="4133310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5E0EC-D0D3-70C2-3E18-AFC673F8F84D}"/>
              </a:ext>
            </a:extLst>
          </p:cNvPr>
          <p:cNvSpPr txBox="1"/>
          <p:nvPr/>
        </p:nvSpPr>
        <p:spPr>
          <a:xfrm>
            <a:off x="827617" y="4133311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E4DA2D-9582-B7E2-6101-0EAD374DB0A5}"/>
              </a:ext>
            </a:extLst>
          </p:cNvPr>
          <p:cNvSpPr txBox="1"/>
          <p:nvPr/>
        </p:nvSpPr>
        <p:spPr>
          <a:xfrm>
            <a:off x="1069005" y="4787331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栈顶地址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0BDC270-3A00-1FF4-8522-11EF176D19F6}"/>
              </a:ext>
            </a:extLst>
          </p:cNvPr>
          <p:cNvCxnSpPr/>
          <p:nvPr/>
        </p:nvCxnSpPr>
        <p:spPr>
          <a:xfrm flipH="1">
            <a:off x="7894326" y="264147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CB79393-796B-856E-4C6E-DAABA75B2544}"/>
              </a:ext>
            </a:extLst>
          </p:cNvPr>
          <p:cNvSpPr txBox="1"/>
          <p:nvPr/>
        </p:nvSpPr>
        <p:spPr>
          <a:xfrm>
            <a:off x="8400228" y="2487587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SP_EL1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9FA5D2-E277-E27D-B26C-12BF8AEF60C1}"/>
              </a:ext>
            </a:extLst>
          </p:cNvPr>
          <p:cNvSpPr/>
          <p:nvPr/>
        </p:nvSpPr>
        <p:spPr>
          <a:xfrm>
            <a:off x="6455297" y="3149136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6CD4810-0059-DCF1-605B-E3FCE84D24CF}"/>
              </a:ext>
            </a:extLst>
          </p:cNvPr>
          <p:cNvCxnSpPr/>
          <p:nvPr/>
        </p:nvCxnSpPr>
        <p:spPr>
          <a:xfrm flipH="1">
            <a:off x="7895457" y="4880085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AA71CA-DA95-C891-0F43-B331913F4CEA}"/>
              </a:ext>
            </a:extLst>
          </p:cNvPr>
          <p:cNvSpPr txBox="1"/>
          <p:nvPr/>
        </p:nvSpPr>
        <p:spPr>
          <a:xfrm>
            <a:off x="8448709" y="472619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PC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812F891-0408-EBC3-FD0B-8ACD4F96AB00}"/>
              </a:ext>
            </a:extLst>
          </p:cNvPr>
          <p:cNvSpPr/>
          <p:nvPr/>
        </p:nvSpPr>
        <p:spPr>
          <a:xfrm>
            <a:off x="6458811" y="3857111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E9D9192-3F34-5E41-C886-798ADAD41DC3}"/>
              </a:ext>
            </a:extLst>
          </p:cNvPr>
          <p:cNvSpPr/>
          <p:nvPr/>
        </p:nvSpPr>
        <p:spPr>
          <a:xfrm>
            <a:off x="6458811" y="4559309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</a:t>
            </a:r>
            <a:endParaRPr kumimoji="1" lang="en-US" altLang="zh-CN" sz="1400" dirty="0"/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5193234-63AA-10C8-F58D-5B253DB6FD02}"/>
              </a:ext>
            </a:extLst>
          </p:cNvPr>
          <p:cNvSpPr/>
          <p:nvPr/>
        </p:nvSpPr>
        <p:spPr>
          <a:xfrm>
            <a:off x="6455297" y="1286866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B06B71B-0501-3BB0-5C0B-B11D5F839550}"/>
              </a:ext>
            </a:extLst>
          </p:cNvPr>
          <p:cNvSpPr/>
          <p:nvPr/>
        </p:nvSpPr>
        <p:spPr>
          <a:xfrm>
            <a:off x="6454166" y="1777960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9A409F0-7169-C2CB-3A14-2713BD4CC53A}"/>
              </a:ext>
            </a:extLst>
          </p:cNvPr>
          <p:cNvSpPr/>
          <p:nvPr/>
        </p:nvSpPr>
        <p:spPr>
          <a:xfrm>
            <a:off x="6454166" y="2269054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操作系统栈</a:t>
            </a:r>
            <a:endParaRPr kumimoji="1" lang="en-US" altLang="zh-CN" sz="1400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69F41A93-5DAE-7E68-B5F8-87EF6D2C94FD}"/>
              </a:ext>
            </a:extLst>
          </p:cNvPr>
          <p:cNvCxnSpPr/>
          <p:nvPr/>
        </p:nvCxnSpPr>
        <p:spPr>
          <a:xfrm flipH="1">
            <a:off x="7884703" y="168496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98BEB613-1C3A-9545-48BA-89A30C02D39D}"/>
              </a:ext>
            </a:extLst>
          </p:cNvPr>
          <p:cNvSpPr txBox="1"/>
          <p:nvPr/>
        </p:nvSpPr>
        <p:spPr>
          <a:xfrm>
            <a:off x="8377109" y="1528039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SP_EL0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A4746BD-E777-D825-8B51-D22DB84B2216}"/>
              </a:ext>
            </a:extLst>
          </p:cNvPr>
          <p:cNvSpPr/>
          <p:nvPr/>
        </p:nvSpPr>
        <p:spPr>
          <a:xfrm>
            <a:off x="1768969" y="4392578"/>
            <a:ext cx="725928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SP</a:t>
            </a:r>
            <a:r>
              <a:rPr lang="en-US" altLang="zh-CN" b="1" baseline="-25000" dirty="0">
                <a:solidFill>
                  <a:srgbClr val="C00000"/>
                </a:solidFill>
              </a:rPr>
              <a:t>el1</a:t>
            </a:r>
            <a:endParaRPr lang="zh-CN" alt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95191E-8CBF-65F5-7B3E-E05CE6860AD7}"/>
              </a:ext>
            </a:extLst>
          </p:cNvPr>
          <p:cNvSpPr txBox="1"/>
          <p:nvPr/>
        </p:nvSpPr>
        <p:spPr>
          <a:xfrm>
            <a:off x="2394499" y="41333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B8AA8F9-ADE4-1E99-F964-B31C742CABD6}"/>
              </a:ext>
            </a:extLst>
          </p:cNvPr>
          <p:cNvSpPr txBox="1"/>
          <p:nvPr/>
        </p:nvSpPr>
        <p:spPr>
          <a:xfrm>
            <a:off x="1642660" y="4133310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8581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A76C2-842D-C741-A135-49B2319B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调度指标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A0BF3-88A2-5340-9813-E85696D73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zh-CN" altLang="en-US" dirty="0"/>
              <a:t>降低</a:t>
            </a:r>
            <a:r>
              <a:rPr kumimoji="1" lang="zh-CN" altLang="en-US" dirty="0">
                <a:solidFill>
                  <a:srgbClr val="C00000"/>
                </a:solidFill>
              </a:rPr>
              <a:t>周转时间</a:t>
            </a:r>
            <a:r>
              <a:rPr kumimoji="1" lang="zh-CN" altLang="en-US" dirty="0"/>
              <a:t>：</a:t>
            </a:r>
            <a:r>
              <a:rPr kumimoji="1" lang="zh-CN" altLang="en-US" sz="2400" b="0" dirty="0"/>
              <a:t>任务第一次进入系统到执行结束的时间</a:t>
            </a:r>
            <a:endParaRPr kumimoji="1" lang="en-US" altLang="zh-CN" sz="2400" b="0" dirty="0"/>
          </a:p>
          <a:p>
            <a:r>
              <a:rPr kumimoji="1" lang="zh-CN" altLang="en-US" dirty="0"/>
              <a:t>降低</a:t>
            </a:r>
            <a:r>
              <a:rPr kumimoji="1" lang="zh-CN" altLang="en-US" dirty="0">
                <a:solidFill>
                  <a:srgbClr val="C00000"/>
                </a:solidFill>
              </a:rPr>
              <a:t>响应时间</a:t>
            </a:r>
            <a:r>
              <a:rPr kumimoji="1" lang="zh-CN" altLang="en-US" dirty="0"/>
              <a:t>：</a:t>
            </a:r>
            <a:r>
              <a:rPr kumimoji="1" lang="zh-CN" altLang="en-US" sz="2400" b="0" dirty="0"/>
              <a:t>任务第一次进入系统到第一次给用户输出的时间</a:t>
            </a:r>
            <a:endParaRPr kumimoji="1" lang="en-US" altLang="zh-CN" b="0" dirty="0"/>
          </a:p>
          <a:p>
            <a:r>
              <a:rPr kumimoji="1" lang="zh-CN" altLang="en-US" dirty="0"/>
              <a:t>实时性：</a:t>
            </a:r>
            <a:r>
              <a:rPr kumimoji="1" lang="zh-CN" altLang="en-US" sz="2400" b="0" dirty="0"/>
              <a:t>在任务的截止时间内完成任务</a:t>
            </a:r>
            <a:endParaRPr kumimoji="1" lang="en-US" altLang="zh-CN" sz="2400" b="0" dirty="0"/>
          </a:p>
          <a:p>
            <a:r>
              <a:rPr kumimoji="1" lang="zh-CN" altLang="en-US" dirty="0"/>
              <a:t>公平性：</a:t>
            </a:r>
            <a:r>
              <a:rPr kumimoji="1" lang="zh-CN" altLang="en-US" sz="2400" b="0" dirty="0"/>
              <a:t>每个任务都应该有机会执行，不能饿死</a:t>
            </a:r>
            <a:endParaRPr kumimoji="1" lang="en-US" altLang="zh-CN" sz="2400" b="0" dirty="0"/>
          </a:p>
          <a:p>
            <a:r>
              <a:rPr kumimoji="1" lang="zh-CN" altLang="en-US" dirty="0"/>
              <a:t>开销低：</a:t>
            </a:r>
            <a:r>
              <a:rPr kumimoji="1" lang="zh-CN" altLang="en-US" sz="2400" b="0" dirty="0"/>
              <a:t>调度器是为了优化系统，而非制造性能</a:t>
            </a:r>
            <a:r>
              <a:rPr kumimoji="1" lang="en-US" altLang="zh-CN" sz="2400" b="0" dirty="0"/>
              <a:t>BUG</a:t>
            </a:r>
          </a:p>
          <a:p>
            <a:r>
              <a:rPr kumimoji="1" lang="zh-CN" altLang="en-US" dirty="0"/>
              <a:t>可扩展：</a:t>
            </a:r>
            <a:r>
              <a:rPr kumimoji="1" lang="zh-CN" altLang="en-US" sz="2400" b="0" dirty="0"/>
              <a:t>随着任务数量增加，仍能正常工作</a:t>
            </a:r>
            <a:endParaRPr kumimoji="1" lang="en-US" altLang="zh-CN" sz="2400" b="0" dirty="0"/>
          </a:p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F2E58-0108-3F4F-B730-6261BD69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AFB82C-5AFA-9C4F-8E2F-60A0D2D95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529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3EAEB-4C0B-C044-A437-6BA371B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84BF5-C3D9-9C4C-B126-2BFAF34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0933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D78C04-D3FD-8C45-8CE3-8F5275DA0392}"/>
              </a:ext>
            </a:extLst>
          </p:cNvPr>
          <p:cNvGrpSpPr/>
          <p:nvPr/>
        </p:nvGrpSpPr>
        <p:grpSpPr>
          <a:xfrm>
            <a:off x="608694" y="1450749"/>
            <a:ext cx="914400" cy="965540"/>
            <a:chOff x="2184748" y="3721596"/>
            <a:chExt cx="914400" cy="965540"/>
          </a:xfrm>
        </p:grpSpPr>
        <p:pic>
          <p:nvPicPr>
            <p:cNvPr id="16" name="图形 15" descr="用户">
              <a:extLst>
                <a:ext uri="{FF2B5EF4-FFF2-40B4-BE49-F238E27FC236}">
                  <a16:creationId xmlns:a16="http://schemas.microsoft.com/office/drawing/2014/main" id="{23003E7B-1411-5846-976B-F67C8A7B7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37F3B19-D010-7742-BB87-680A663C641C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D474BD6-FC7E-804D-8223-3B70B076E33A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9" name="图形 18" descr="学位帽">
                <a:extLst>
                  <a:ext uri="{FF2B5EF4-FFF2-40B4-BE49-F238E27FC236}">
                    <a16:creationId xmlns:a16="http://schemas.microsoft.com/office/drawing/2014/main" id="{5B26BF9C-9A0A-134D-852E-89C66BC6C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8634837-1016-CC45-9D36-88C1C20EC698}"/>
              </a:ext>
            </a:extLst>
          </p:cNvPr>
          <p:cNvGraphicFramePr>
            <a:graphicFrameLocks noGrp="1"/>
          </p:cNvGraphicFramePr>
          <p:nvPr/>
        </p:nvGraphicFramePr>
        <p:xfrm>
          <a:off x="4932040" y="1129308"/>
          <a:ext cx="381777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97722088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93836398"/>
                    </a:ext>
                  </a:extLst>
                </a:gridCol>
                <a:gridCol w="1801549">
                  <a:extLst>
                    <a:ext uri="{9D8B030D-6E8A-4147-A177-3AD203B41FA5}">
                      <a16:colId xmlns:a16="http://schemas.microsoft.com/office/drawing/2014/main" val="4273847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解答时间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（工作量）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8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2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3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418"/>
                  </a:ext>
                </a:extLst>
              </a:tr>
            </a:tbl>
          </a:graphicData>
        </a:graphic>
      </p:graphicFrame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EAA3E4-4627-3B4D-9E3B-7332CE2D5D6D}"/>
              </a:ext>
            </a:extLst>
          </p:cNvPr>
          <p:cNvGrpSpPr/>
          <p:nvPr/>
        </p:nvGrpSpPr>
        <p:grpSpPr>
          <a:xfrm>
            <a:off x="5647617" y="3171681"/>
            <a:ext cx="2468465" cy="504056"/>
            <a:chOff x="1151620" y="3869431"/>
            <a:chExt cx="2592288" cy="50405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C597DEB-8499-F34B-9CA0-1E596D96A4AD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40F1586-F276-1843-AD31-FB23EC58901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35F894-CFB6-6447-A900-8E1AFF33141C}"/>
              </a:ext>
            </a:extLst>
          </p:cNvPr>
          <p:cNvGrpSpPr/>
          <p:nvPr/>
        </p:nvGrpSpPr>
        <p:grpSpPr>
          <a:xfrm>
            <a:off x="4768409" y="3179252"/>
            <a:ext cx="1035452" cy="504056"/>
            <a:chOff x="1151620" y="3869431"/>
            <a:chExt cx="2592288" cy="50405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946DAA7-5F27-264D-ADC5-B5F50C8D91E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FD3CE01-6266-9145-8860-8D43CB44934A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621EB82-3F98-3444-904A-A80FFB27DD42}"/>
              </a:ext>
            </a:extLst>
          </p:cNvPr>
          <p:cNvGrpSpPr/>
          <p:nvPr/>
        </p:nvGrpSpPr>
        <p:grpSpPr>
          <a:xfrm>
            <a:off x="7987654" y="3171681"/>
            <a:ext cx="699755" cy="504056"/>
            <a:chOff x="1151620" y="3869431"/>
            <a:chExt cx="2592288" cy="50405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F30FF23-CDD0-EE42-BD8C-05DC6B2DF5B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39C574A-025C-9A47-8F46-73659DB6349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CE9EFF8-04B1-CA40-825D-E2C891305655}"/>
              </a:ext>
            </a:extLst>
          </p:cNvPr>
          <p:cNvGrpSpPr/>
          <p:nvPr/>
        </p:nvGrpSpPr>
        <p:grpSpPr>
          <a:xfrm>
            <a:off x="606188" y="2356033"/>
            <a:ext cx="914400" cy="914400"/>
            <a:chOff x="2942911" y="3750549"/>
            <a:chExt cx="914400" cy="914400"/>
          </a:xfrm>
        </p:grpSpPr>
        <p:pic>
          <p:nvPicPr>
            <p:cNvPr id="39" name="图形 38" descr="用户">
              <a:extLst>
                <a:ext uri="{FF2B5EF4-FFF2-40B4-BE49-F238E27FC236}">
                  <a16:creationId xmlns:a16="http://schemas.microsoft.com/office/drawing/2014/main" id="{5FAB96FD-F9C1-3044-8952-C1736F85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80D3F5F-D812-6248-8A27-F7621A5CE648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B1DDAC8-0810-984E-9863-7517E41CF675}"/>
              </a:ext>
            </a:extLst>
          </p:cNvPr>
          <p:cNvSpPr txBox="1"/>
          <p:nvPr/>
        </p:nvSpPr>
        <p:spPr>
          <a:xfrm>
            <a:off x="1599720" y="355418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C,</a:t>
            </a:r>
            <a:r>
              <a:rPr kumimoji="1" lang="zh-CN" altLang="en-US" dirty="0"/>
              <a:t>先来后到！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CD0DFD0-0783-F240-9960-8A7C28AAE539}"/>
              </a:ext>
            </a:extLst>
          </p:cNvPr>
          <p:cNvGrpSpPr/>
          <p:nvPr/>
        </p:nvGrpSpPr>
        <p:grpSpPr>
          <a:xfrm>
            <a:off x="606188" y="3270433"/>
            <a:ext cx="914400" cy="914400"/>
            <a:chOff x="2942911" y="3750549"/>
            <a:chExt cx="914400" cy="914400"/>
          </a:xfrm>
        </p:grpSpPr>
        <p:pic>
          <p:nvPicPr>
            <p:cNvPr id="42" name="图形 41" descr="用户">
              <a:extLst>
                <a:ext uri="{FF2B5EF4-FFF2-40B4-BE49-F238E27FC236}">
                  <a16:creationId xmlns:a16="http://schemas.microsoft.com/office/drawing/2014/main" id="{C71CE569-FDAC-D045-9A9B-BF02EC28B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105E0AD-704F-2E4F-9D46-1ECBCB374137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EB575EE-C1CB-C24B-86CC-F6B53ADA566E}"/>
              </a:ext>
            </a:extLst>
          </p:cNvPr>
          <p:cNvGrpSpPr/>
          <p:nvPr/>
        </p:nvGrpSpPr>
        <p:grpSpPr>
          <a:xfrm>
            <a:off x="564466" y="4216806"/>
            <a:ext cx="914400" cy="914400"/>
            <a:chOff x="2942911" y="3750549"/>
            <a:chExt cx="914400" cy="914400"/>
          </a:xfrm>
        </p:grpSpPr>
        <p:pic>
          <p:nvPicPr>
            <p:cNvPr id="45" name="图形 44" descr="用户">
              <a:extLst>
                <a:ext uri="{FF2B5EF4-FFF2-40B4-BE49-F238E27FC236}">
                  <a16:creationId xmlns:a16="http://schemas.microsoft.com/office/drawing/2014/main" id="{A1B1A35E-A6C5-024A-B9D5-4D39873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0A6D7EB-2A15-E24D-A842-00ABA2D6C5CF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2ADAB67E-5199-9B44-AB48-D76C920C2BF1}"/>
              </a:ext>
            </a:extLst>
          </p:cNvPr>
          <p:cNvSpPr txBox="1"/>
          <p:nvPr/>
        </p:nvSpPr>
        <p:spPr>
          <a:xfrm>
            <a:off x="1585901" y="4369668"/>
            <a:ext cx="2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我的问题很简单</a:t>
            </a:r>
            <a:endParaRPr kumimoji="1" lang="en-US" altLang="zh-CN" dirty="0"/>
          </a:p>
          <a:p>
            <a:r>
              <a:rPr kumimoji="1" lang="zh-CN" altLang="en-US" dirty="0"/>
              <a:t>却要</a:t>
            </a:r>
            <a:r>
              <a:rPr kumimoji="1" lang="zh-CN" altLang="en-US" dirty="0">
                <a:solidFill>
                  <a:srgbClr val="FF0000"/>
                </a:solidFill>
              </a:rPr>
              <a:t>等那么长时间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C8C0F96-0F3F-E743-8833-BF79008DCA8E}"/>
              </a:ext>
            </a:extLst>
          </p:cNvPr>
          <p:cNvSpPr txBox="1"/>
          <p:nvPr/>
        </p:nvSpPr>
        <p:spPr>
          <a:xfrm>
            <a:off x="1659431" y="159579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大家排队</a:t>
            </a:r>
            <a:endParaRPr kumimoji="1" lang="en-US" altLang="zh-CN" dirty="0"/>
          </a:p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先来后到</a:t>
            </a:r>
            <a:r>
              <a:rPr kumimoji="1" lang="zh-CN" altLang="en-US" dirty="0"/>
              <a:t>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6D55355-E12D-B14A-9FD7-57CA9C2142AE}"/>
              </a:ext>
            </a:extLst>
          </p:cNvPr>
          <p:cNvSpPr txBox="1"/>
          <p:nvPr/>
        </p:nvSpPr>
        <p:spPr>
          <a:xfrm>
            <a:off x="1659431" y="2598689"/>
            <a:ext cx="16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得嘞，我第一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CAFEE5-4492-3E41-87FA-28010131B98F}"/>
              </a:ext>
            </a:extLst>
          </p:cNvPr>
          <p:cNvSpPr/>
          <p:nvPr/>
        </p:nvSpPr>
        <p:spPr>
          <a:xfrm>
            <a:off x="4967740" y="4114868"/>
            <a:ext cx="3416320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先到先得：简单、直观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问题：平均周转、响应时间过长</a:t>
            </a:r>
          </a:p>
        </p:txBody>
      </p:sp>
      <p:sp>
        <p:nvSpPr>
          <p:cNvPr id="33" name="页脚占位符 4">
            <a:extLst>
              <a:ext uri="{FF2B5EF4-FFF2-40B4-BE49-F238E27FC236}">
                <a16:creationId xmlns:a16="http://schemas.microsoft.com/office/drawing/2014/main" id="{8B69DB7A-714E-8542-8490-C8AB30F22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520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3EAEB-4C0B-C044-A437-6BA371B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Shortest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Job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84BF5-C3D9-9C4C-B126-2BFAF34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0933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EAA3E4-4627-3B4D-9E3B-7332CE2D5D6D}"/>
              </a:ext>
            </a:extLst>
          </p:cNvPr>
          <p:cNvGrpSpPr/>
          <p:nvPr/>
        </p:nvGrpSpPr>
        <p:grpSpPr>
          <a:xfrm>
            <a:off x="6313015" y="3169311"/>
            <a:ext cx="2468465" cy="504056"/>
            <a:chOff x="1151620" y="3869431"/>
            <a:chExt cx="2592288" cy="50405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C597DEB-8499-F34B-9CA0-1E596D96A4AD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40F1586-F276-1843-AD31-FB23EC58901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B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35F894-CFB6-6447-A900-8E1AFF33141C}"/>
              </a:ext>
            </a:extLst>
          </p:cNvPr>
          <p:cNvGrpSpPr/>
          <p:nvPr/>
        </p:nvGrpSpPr>
        <p:grpSpPr>
          <a:xfrm>
            <a:off x="4777541" y="3169311"/>
            <a:ext cx="1035452" cy="504056"/>
            <a:chOff x="1151620" y="3869431"/>
            <a:chExt cx="2592288" cy="50405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946DAA7-5F27-264D-ADC5-B5F50C8D91E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FD3CE01-6266-9145-8860-8D43CB44934A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A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21C76C3-9F6C-8E4C-B5F8-0370FF77847C}"/>
              </a:ext>
            </a:extLst>
          </p:cNvPr>
          <p:cNvGrpSpPr/>
          <p:nvPr/>
        </p:nvGrpSpPr>
        <p:grpSpPr>
          <a:xfrm>
            <a:off x="5746389" y="3169311"/>
            <a:ext cx="699755" cy="504056"/>
            <a:chOff x="1151620" y="3869431"/>
            <a:chExt cx="2592288" cy="50405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41596E-775B-3E42-8E97-570768726121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A837AB-28A2-0E4E-8B3E-87A3F2277FFA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C43FD886-7A64-3C4C-A8B1-5C4749B375DD}"/>
              </a:ext>
            </a:extLst>
          </p:cNvPr>
          <p:cNvSpPr txBox="1"/>
          <p:nvPr/>
        </p:nvSpPr>
        <p:spPr>
          <a:xfrm>
            <a:off x="2016382" y="2514019"/>
            <a:ext cx="17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我最先到，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我还是第一！</a:t>
            </a:r>
            <a:endParaRPr kumimoji="1"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D708A43-84C1-AF4D-B91B-862BE34A12A2}"/>
              </a:ext>
            </a:extLst>
          </p:cNvPr>
          <p:cNvSpPr txBox="1"/>
          <p:nvPr/>
        </p:nvSpPr>
        <p:spPr>
          <a:xfrm>
            <a:off x="1990008" y="1702502"/>
            <a:ext cx="188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简单的问题先来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8E00F05-3621-4F43-A894-4A1F897C9AD2}"/>
              </a:ext>
            </a:extLst>
          </p:cNvPr>
          <p:cNvSpPr txBox="1"/>
          <p:nvPr/>
        </p:nvSpPr>
        <p:spPr>
          <a:xfrm>
            <a:off x="2075664" y="4516256"/>
            <a:ext cx="19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我可以先于</a:t>
            </a:r>
            <a:r>
              <a:rPr kumimoji="1" lang="en-US" altLang="zh-CN" dirty="0"/>
              <a:t>B</a:t>
            </a:r>
            <a:r>
              <a:rPr kumimoji="1" lang="zh-CN" altLang="en-US" dirty="0"/>
              <a:t>了</a:t>
            </a:r>
            <a:r>
              <a:rPr kumimoji="1" lang="zh-CN" altLang="en-US" dirty="0">
                <a:sym typeface="Wingdings" pitchFamily="2" charset="2"/>
              </a:rPr>
              <a:t></a:t>
            </a:r>
            <a:endParaRPr kumimoji="1" lang="en-US" altLang="zh-CN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C5CA81B-033A-D146-B756-0DD69B26CBF3}"/>
              </a:ext>
            </a:extLst>
          </p:cNvPr>
          <p:cNvSpPr txBox="1"/>
          <p:nvPr/>
        </p:nvSpPr>
        <p:spPr>
          <a:xfrm>
            <a:off x="2040753" y="3432287"/>
            <a:ext cx="22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万一再来个短时间的</a:t>
            </a:r>
            <a:r>
              <a:rPr kumimoji="1" lang="en-US" altLang="zh-CN" dirty="0"/>
              <a:t>D</a:t>
            </a:r>
            <a:r>
              <a:rPr kumimoji="1" lang="zh-CN" altLang="en-US" dirty="0"/>
              <a:t>，那我要</a:t>
            </a:r>
            <a:r>
              <a:rPr kumimoji="1" lang="zh-CN" altLang="en-US" dirty="0">
                <a:solidFill>
                  <a:srgbClr val="FF0000"/>
                </a:solidFill>
              </a:rPr>
              <a:t>等死</a:t>
            </a:r>
            <a:r>
              <a:rPr kumimoji="1" lang="zh-CN" altLang="en-US" dirty="0"/>
              <a:t>了</a:t>
            </a:r>
            <a:r>
              <a:rPr kumimoji="1" lang="en-US" altLang="zh-CN" dirty="0"/>
              <a:t>…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CA43704-CB0D-E54B-94C2-B02F18B124C5}"/>
              </a:ext>
            </a:extLst>
          </p:cNvPr>
          <p:cNvGrpSpPr/>
          <p:nvPr/>
        </p:nvGrpSpPr>
        <p:grpSpPr>
          <a:xfrm>
            <a:off x="1078114" y="1442763"/>
            <a:ext cx="914400" cy="965540"/>
            <a:chOff x="2184748" y="3721596"/>
            <a:chExt cx="914400" cy="965540"/>
          </a:xfrm>
        </p:grpSpPr>
        <p:pic>
          <p:nvPicPr>
            <p:cNvPr id="52" name="图形 51" descr="用户">
              <a:extLst>
                <a:ext uri="{FF2B5EF4-FFF2-40B4-BE49-F238E27FC236}">
                  <a16:creationId xmlns:a16="http://schemas.microsoft.com/office/drawing/2014/main" id="{F56B3A9D-F1EA-4949-B5CC-313698C6C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CADB85E-FAFE-0848-8FBD-CCF47BF8CD8C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C92BEB1-57BB-9D4F-9E1E-F5B608737FCC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55" name="图形 54" descr="学位帽">
                <a:extLst>
                  <a:ext uri="{FF2B5EF4-FFF2-40B4-BE49-F238E27FC236}">
                    <a16:creationId xmlns:a16="http://schemas.microsoft.com/office/drawing/2014/main" id="{C1E6885B-FD0F-A143-BC76-47B169A54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4E6C0B8-3FED-7349-AB88-C368683D472A}"/>
              </a:ext>
            </a:extLst>
          </p:cNvPr>
          <p:cNvGrpSpPr/>
          <p:nvPr/>
        </p:nvGrpSpPr>
        <p:grpSpPr>
          <a:xfrm>
            <a:off x="1075608" y="2348047"/>
            <a:ext cx="914400" cy="914400"/>
            <a:chOff x="2942911" y="3750549"/>
            <a:chExt cx="914400" cy="914400"/>
          </a:xfrm>
        </p:grpSpPr>
        <p:pic>
          <p:nvPicPr>
            <p:cNvPr id="57" name="图形 56" descr="用户">
              <a:extLst>
                <a:ext uri="{FF2B5EF4-FFF2-40B4-BE49-F238E27FC236}">
                  <a16:creationId xmlns:a16="http://schemas.microsoft.com/office/drawing/2014/main" id="{A638A29E-F1D0-0F45-B032-3E49BF422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3F92897-A85E-6448-85F8-6ECEF34F6542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F12E00C-FF86-B144-9D9E-844569D1287E}"/>
              </a:ext>
            </a:extLst>
          </p:cNvPr>
          <p:cNvGrpSpPr/>
          <p:nvPr/>
        </p:nvGrpSpPr>
        <p:grpSpPr>
          <a:xfrm>
            <a:off x="1075608" y="3262447"/>
            <a:ext cx="914400" cy="914400"/>
            <a:chOff x="2942911" y="3750549"/>
            <a:chExt cx="914400" cy="914400"/>
          </a:xfrm>
        </p:grpSpPr>
        <p:pic>
          <p:nvPicPr>
            <p:cNvPr id="60" name="图形 59" descr="用户">
              <a:extLst>
                <a:ext uri="{FF2B5EF4-FFF2-40B4-BE49-F238E27FC236}">
                  <a16:creationId xmlns:a16="http://schemas.microsoft.com/office/drawing/2014/main" id="{E6CD7E69-E9CC-294A-A59C-E33F671B0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9561A15-011A-5347-8CD7-8D176CD1EAC3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FCEEA7C-D8C1-6449-9E60-382B7F8AAAF3}"/>
              </a:ext>
            </a:extLst>
          </p:cNvPr>
          <p:cNvGrpSpPr/>
          <p:nvPr/>
        </p:nvGrpSpPr>
        <p:grpSpPr>
          <a:xfrm>
            <a:off x="1075608" y="4209644"/>
            <a:ext cx="914400" cy="914400"/>
            <a:chOff x="2942911" y="3750549"/>
            <a:chExt cx="914400" cy="914400"/>
          </a:xfrm>
        </p:grpSpPr>
        <p:pic>
          <p:nvPicPr>
            <p:cNvPr id="63" name="图形 62" descr="用户">
              <a:extLst>
                <a:ext uri="{FF2B5EF4-FFF2-40B4-BE49-F238E27FC236}">
                  <a16:creationId xmlns:a16="http://schemas.microsoft.com/office/drawing/2014/main" id="{A410A4B8-BA26-7249-8B0B-6496EBB9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BE1B746-DD68-194C-A660-51779B054857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09E8E770-B20E-9945-97A5-38F612736797}"/>
              </a:ext>
            </a:extLst>
          </p:cNvPr>
          <p:cNvGraphicFramePr>
            <a:graphicFrameLocks noGrp="1"/>
          </p:cNvGraphicFramePr>
          <p:nvPr/>
        </p:nvGraphicFramePr>
        <p:xfrm>
          <a:off x="4932040" y="1129308"/>
          <a:ext cx="381777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97722088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93836398"/>
                    </a:ext>
                  </a:extLst>
                </a:gridCol>
                <a:gridCol w="1801549">
                  <a:extLst>
                    <a:ext uri="{9D8B030D-6E8A-4147-A177-3AD203B41FA5}">
                      <a16:colId xmlns:a16="http://schemas.microsoft.com/office/drawing/2014/main" val="4273847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解答时间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（工作量）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8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2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3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418"/>
                  </a:ext>
                </a:extLst>
              </a:tr>
            </a:tbl>
          </a:graphicData>
        </a:graphic>
      </p:graphicFrame>
      <p:sp>
        <p:nvSpPr>
          <p:cNvPr id="36" name="页脚占位符 4">
            <a:extLst>
              <a:ext uri="{FF2B5EF4-FFF2-40B4-BE49-F238E27FC236}">
                <a16:creationId xmlns:a16="http://schemas.microsoft.com/office/drawing/2014/main" id="{56F3D7EE-C01D-AC4D-A74D-9798D9286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BC1A61-1366-8F47-997C-46CB5219A656}"/>
              </a:ext>
            </a:extLst>
          </p:cNvPr>
          <p:cNvSpPr/>
          <p:nvPr/>
        </p:nvSpPr>
        <p:spPr>
          <a:xfrm>
            <a:off x="5111353" y="3922216"/>
            <a:ext cx="3185487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短任务优先：平均周转时间短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问题：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）不公平，任务饿死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           </a:t>
            </a:r>
            <a:r>
              <a:rPr kumimoji="1"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2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）平均响应时间过长</a:t>
            </a:r>
          </a:p>
        </p:txBody>
      </p:sp>
    </p:spTree>
    <p:extLst>
      <p:ext uri="{BB962C8B-B14F-4D97-AF65-F5344CB8AC3E}">
        <p14:creationId xmlns:p14="http://schemas.microsoft.com/office/powerpoint/2010/main" val="4049811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3EAEB-4C0B-C044-A437-6BA371B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Robin (</a:t>
            </a:r>
            <a:r>
              <a:rPr kumimoji="1" lang="zh-CN" altLang="en-US" dirty="0"/>
              <a:t>时间片轮转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84BF5-C3D9-9C4C-B126-2BFAF34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30933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21C76C3-9F6C-8E4C-B5F8-0370FF77847C}"/>
              </a:ext>
            </a:extLst>
          </p:cNvPr>
          <p:cNvGrpSpPr/>
          <p:nvPr/>
        </p:nvGrpSpPr>
        <p:grpSpPr>
          <a:xfrm>
            <a:off x="4480230" y="3471215"/>
            <a:ext cx="368098" cy="504056"/>
            <a:chOff x="1151620" y="3869431"/>
            <a:chExt cx="2592285" cy="50405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741596E-775B-3E42-8E97-570768726121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CA837AB-28A2-0E4E-8B3E-87A3F2277FFA}"/>
                </a:ext>
              </a:extLst>
            </p:cNvPr>
            <p:cNvSpPr/>
            <p:nvPr/>
          </p:nvSpPr>
          <p:spPr>
            <a:xfrm>
              <a:off x="1151620" y="3869431"/>
              <a:ext cx="2592285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6D708A43-84C1-AF4D-B91B-862BE34A12A2}"/>
              </a:ext>
            </a:extLst>
          </p:cNvPr>
          <p:cNvSpPr txBox="1"/>
          <p:nvPr/>
        </p:nvSpPr>
        <p:spPr>
          <a:xfrm>
            <a:off x="1707517" y="1489348"/>
            <a:ext cx="188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公平</a:t>
            </a:r>
            <a:r>
              <a:rPr kumimoji="1" lang="zh-CN" altLang="en-US" dirty="0"/>
              <a:t>起见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每人轮流一分钟！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8E00F05-3621-4F43-A894-4A1F897C9AD2}"/>
              </a:ext>
            </a:extLst>
          </p:cNvPr>
          <p:cNvSpPr txBox="1"/>
          <p:nvPr/>
        </p:nvSpPr>
        <p:spPr>
          <a:xfrm>
            <a:off x="1642940" y="2572527"/>
            <a:ext cx="211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感觉</a:t>
            </a:r>
            <a:r>
              <a:rPr kumimoji="1" lang="zh-CN" altLang="en-US" dirty="0">
                <a:solidFill>
                  <a:srgbClr val="FF0000"/>
                </a:solidFill>
              </a:rPr>
              <a:t>多等了好久</a:t>
            </a:r>
            <a:r>
              <a:rPr kumimoji="1" lang="en-US" altLang="zh-CN" dirty="0"/>
              <a:t>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C5CA81B-033A-D146-B756-0DD69B26CBF3}"/>
              </a:ext>
            </a:extLst>
          </p:cNvPr>
          <p:cNvSpPr txBox="1"/>
          <p:nvPr/>
        </p:nvSpPr>
        <p:spPr>
          <a:xfrm>
            <a:off x="1621586" y="3385571"/>
            <a:ext cx="211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学霸的</a:t>
            </a:r>
            <a:r>
              <a:rPr kumimoji="1" lang="zh-CN" altLang="en-US" dirty="0">
                <a:solidFill>
                  <a:srgbClr val="FF0000"/>
                </a:solidFill>
              </a:rPr>
              <a:t>响应时间短</a:t>
            </a:r>
            <a:r>
              <a:rPr kumimoji="1" lang="zh-CN" altLang="en-US" dirty="0"/>
              <a:t>了好多</a:t>
            </a:r>
            <a:endParaRPr kumimoji="1" lang="en-US" altLang="zh-CN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156EDB8-CD96-AD45-B86C-97700D1F739D}"/>
              </a:ext>
            </a:extLst>
          </p:cNvPr>
          <p:cNvGrpSpPr/>
          <p:nvPr/>
        </p:nvGrpSpPr>
        <p:grpSpPr>
          <a:xfrm>
            <a:off x="4812346" y="3470403"/>
            <a:ext cx="368098" cy="504056"/>
            <a:chOff x="1151620" y="3869431"/>
            <a:chExt cx="2592288" cy="50405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A727465-A071-A747-A857-9A40C2639C28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04564BE-E9E3-B642-BB83-9A70BFE82619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DF67FE5-223D-F54A-A76B-94F143DE6244}"/>
              </a:ext>
            </a:extLst>
          </p:cNvPr>
          <p:cNvGrpSpPr/>
          <p:nvPr/>
        </p:nvGrpSpPr>
        <p:grpSpPr>
          <a:xfrm>
            <a:off x="5143559" y="3471215"/>
            <a:ext cx="368098" cy="504056"/>
            <a:chOff x="1151620" y="3869431"/>
            <a:chExt cx="2592288" cy="504056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723E915-2B22-EB4C-9A34-5F51D2756F42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5799FB2-0731-3F4B-8FD2-712BA66152B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C98DA4D-5E50-F94B-A995-C064CABBA89B}"/>
              </a:ext>
            </a:extLst>
          </p:cNvPr>
          <p:cNvGrpSpPr/>
          <p:nvPr/>
        </p:nvGrpSpPr>
        <p:grpSpPr>
          <a:xfrm>
            <a:off x="5480982" y="3470280"/>
            <a:ext cx="368098" cy="504056"/>
            <a:chOff x="1151620" y="3869431"/>
            <a:chExt cx="2592288" cy="504056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701E511-E2D5-6448-BC16-CFD31910449C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D4AA92-3BEE-CF4B-BEF3-22B44ACAB608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859A0B5-35CA-6448-A178-71004A01A4D6}"/>
              </a:ext>
            </a:extLst>
          </p:cNvPr>
          <p:cNvGrpSpPr/>
          <p:nvPr/>
        </p:nvGrpSpPr>
        <p:grpSpPr>
          <a:xfrm>
            <a:off x="5818474" y="3468100"/>
            <a:ext cx="368098" cy="504056"/>
            <a:chOff x="1151620" y="3869431"/>
            <a:chExt cx="2592288" cy="504056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007E049-52DA-F849-82C4-41FA39F840FB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1DEC0D1-AF08-C942-B352-2D7F09D0A33B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876BF86-D33D-5342-B800-9B6D5B2A65A7}"/>
              </a:ext>
            </a:extLst>
          </p:cNvPr>
          <p:cNvGrpSpPr/>
          <p:nvPr/>
        </p:nvGrpSpPr>
        <p:grpSpPr>
          <a:xfrm>
            <a:off x="6150590" y="3467288"/>
            <a:ext cx="368098" cy="504056"/>
            <a:chOff x="1151620" y="3869431"/>
            <a:chExt cx="2592288" cy="504056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DE68C4B-032C-4B42-AF2D-D54EBC9EA62F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1B188C6-3F3F-B54C-96A2-4A9444C3C377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</a:rPr>
                <a:t>C</a:t>
              </a:r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1E6665F-785B-9D4F-8878-2EFC97F5AA88}"/>
              </a:ext>
            </a:extLst>
          </p:cNvPr>
          <p:cNvGrpSpPr/>
          <p:nvPr/>
        </p:nvGrpSpPr>
        <p:grpSpPr>
          <a:xfrm>
            <a:off x="6481803" y="3468100"/>
            <a:ext cx="368098" cy="504056"/>
            <a:chOff x="1151620" y="3869431"/>
            <a:chExt cx="2592288" cy="504056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EAA28E4-E94B-DE4B-8845-4FE0250A51B9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1D689BB-8365-8747-9D0A-0BD7FE09405E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4683135-1663-4440-AA5A-21CB34B68698}"/>
              </a:ext>
            </a:extLst>
          </p:cNvPr>
          <p:cNvGrpSpPr/>
          <p:nvPr/>
        </p:nvGrpSpPr>
        <p:grpSpPr>
          <a:xfrm>
            <a:off x="6819226" y="3467165"/>
            <a:ext cx="368098" cy="504056"/>
            <a:chOff x="1151620" y="3869431"/>
            <a:chExt cx="2592288" cy="504056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E3ACBFE-76DF-8149-B845-DE6062CD374F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D9B31BA-E466-864B-AD2D-47B4241169B2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8DC3D1C-9D02-0C41-817B-FD5F336A3985}"/>
              </a:ext>
            </a:extLst>
          </p:cNvPr>
          <p:cNvGrpSpPr/>
          <p:nvPr/>
        </p:nvGrpSpPr>
        <p:grpSpPr>
          <a:xfrm>
            <a:off x="7163568" y="3466075"/>
            <a:ext cx="368098" cy="504056"/>
            <a:chOff x="1151620" y="3869431"/>
            <a:chExt cx="2592288" cy="504056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9D048D6-B599-ED41-A41A-7E81FAB49A8B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22C3032-91B5-8247-8EAE-93DC17969951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2785CBA-8B7D-5642-871A-4C5DD0F227C7}"/>
              </a:ext>
            </a:extLst>
          </p:cNvPr>
          <p:cNvGrpSpPr/>
          <p:nvPr/>
        </p:nvGrpSpPr>
        <p:grpSpPr>
          <a:xfrm>
            <a:off x="7501060" y="3463895"/>
            <a:ext cx="368098" cy="504056"/>
            <a:chOff x="1151620" y="3869431"/>
            <a:chExt cx="2592288" cy="504056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C44FA8F-34D1-0840-AC60-7EADFA7F8501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673856E4-C1B9-EF4F-95FE-82E4E3F32C21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5CF0C76-66E3-2248-855C-06CE59D2DE03}"/>
              </a:ext>
            </a:extLst>
          </p:cNvPr>
          <p:cNvGrpSpPr/>
          <p:nvPr/>
        </p:nvGrpSpPr>
        <p:grpSpPr>
          <a:xfrm>
            <a:off x="7833176" y="3463083"/>
            <a:ext cx="368098" cy="504056"/>
            <a:chOff x="1151620" y="3869431"/>
            <a:chExt cx="2592288" cy="504056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9FAF467-34A4-914B-B1F4-BE87836E307A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B37E854-D575-C741-887B-25C5EBC10AF4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30B97F-120C-D240-804D-D76B73F89F41}"/>
              </a:ext>
            </a:extLst>
          </p:cNvPr>
          <p:cNvGrpSpPr/>
          <p:nvPr/>
        </p:nvGrpSpPr>
        <p:grpSpPr>
          <a:xfrm>
            <a:off x="8164389" y="3463895"/>
            <a:ext cx="368098" cy="504056"/>
            <a:chOff x="1151620" y="3869431"/>
            <a:chExt cx="2592288" cy="50405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AFD63D65-C893-D946-B69A-3D903B513A44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FD6ACD3C-22BE-4E4B-A586-0A02F8F3D082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DCC3DAB-4680-E54A-9003-5B670C6D2164}"/>
              </a:ext>
            </a:extLst>
          </p:cNvPr>
          <p:cNvGrpSpPr/>
          <p:nvPr/>
        </p:nvGrpSpPr>
        <p:grpSpPr>
          <a:xfrm>
            <a:off x="8501812" y="3462960"/>
            <a:ext cx="368098" cy="504056"/>
            <a:chOff x="1151620" y="3869431"/>
            <a:chExt cx="2592288" cy="504056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E4BC30EC-6A0E-4649-B088-1CBA0987B865}"/>
                </a:ext>
              </a:extLst>
            </p:cNvPr>
            <p:cNvSpPr/>
            <p:nvPr/>
          </p:nvSpPr>
          <p:spPr>
            <a:xfrm>
              <a:off x="1259632" y="3869431"/>
              <a:ext cx="2376264" cy="5040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6697BA0-B166-2740-BA24-CAF6BAB387B7}"/>
                </a:ext>
              </a:extLst>
            </p:cNvPr>
            <p:cNvSpPr/>
            <p:nvPr/>
          </p:nvSpPr>
          <p:spPr>
            <a:xfrm>
              <a:off x="1151620" y="3869431"/>
              <a:ext cx="2592288" cy="284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8B2D0930-9BD3-B043-91CE-7DFAEF28689A}"/>
              </a:ext>
            </a:extLst>
          </p:cNvPr>
          <p:cNvGrpSpPr/>
          <p:nvPr/>
        </p:nvGrpSpPr>
        <p:grpSpPr>
          <a:xfrm>
            <a:off x="806308" y="1383850"/>
            <a:ext cx="914400" cy="965540"/>
            <a:chOff x="2184748" y="3721596"/>
            <a:chExt cx="914400" cy="965540"/>
          </a:xfrm>
        </p:grpSpPr>
        <p:pic>
          <p:nvPicPr>
            <p:cNvPr id="93" name="图形 92" descr="用户">
              <a:extLst>
                <a:ext uri="{FF2B5EF4-FFF2-40B4-BE49-F238E27FC236}">
                  <a16:creationId xmlns:a16="http://schemas.microsoft.com/office/drawing/2014/main" id="{6AB5B9B5-C8D9-E14D-9E15-F77399AC0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748" y="3772736"/>
              <a:ext cx="914400" cy="914400"/>
            </a:xfrm>
            <a:prstGeom prst="rect">
              <a:avLst/>
            </a:prstGeom>
          </p:spPr>
        </p:pic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5256F0EF-3C66-5547-AC45-6411926D903D}"/>
                </a:ext>
              </a:extLst>
            </p:cNvPr>
            <p:cNvGrpSpPr/>
            <p:nvPr/>
          </p:nvGrpSpPr>
          <p:grpSpPr>
            <a:xfrm>
              <a:off x="2430293" y="3721596"/>
              <a:ext cx="423310" cy="423310"/>
              <a:chOff x="2348489" y="3580911"/>
              <a:chExt cx="586916" cy="586916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538C6D99-9479-EE42-998B-5BCC544858AB}"/>
                  </a:ext>
                </a:extLst>
              </p:cNvPr>
              <p:cNvSpPr/>
              <p:nvPr/>
            </p:nvSpPr>
            <p:spPr>
              <a:xfrm>
                <a:off x="2435855" y="3747852"/>
                <a:ext cx="412186" cy="2880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96" name="图形 95" descr="学位帽">
                <a:extLst>
                  <a:ext uri="{FF2B5EF4-FFF2-40B4-BE49-F238E27FC236}">
                    <a16:creationId xmlns:a16="http://schemas.microsoft.com/office/drawing/2014/main" id="{CD59CA99-8E47-E348-9112-EC4F891A6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8489" y="3580911"/>
                <a:ext cx="586916" cy="586916"/>
              </a:xfrm>
              <a:prstGeom prst="rect">
                <a:avLst/>
              </a:prstGeom>
            </p:spPr>
          </p:pic>
        </p:grp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3803013-061F-E246-AF40-67258BCC04AF}"/>
              </a:ext>
            </a:extLst>
          </p:cNvPr>
          <p:cNvGrpSpPr/>
          <p:nvPr/>
        </p:nvGrpSpPr>
        <p:grpSpPr>
          <a:xfrm>
            <a:off x="803802" y="2289134"/>
            <a:ext cx="914400" cy="914400"/>
            <a:chOff x="2942911" y="3750549"/>
            <a:chExt cx="914400" cy="914400"/>
          </a:xfrm>
        </p:grpSpPr>
        <p:pic>
          <p:nvPicPr>
            <p:cNvPr id="98" name="图形 97" descr="用户">
              <a:extLst>
                <a:ext uri="{FF2B5EF4-FFF2-40B4-BE49-F238E27FC236}">
                  <a16:creationId xmlns:a16="http://schemas.microsoft.com/office/drawing/2014/main" id="{14E83696-3973-2648-BB2B-51DEEBF9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1BE5CD84-A63D-BC44-93A1-E4EA06C5771F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9FFDF3F-6BE1-D84D-AB19-D3EC68370218}"/>
              </a:ext>
            </a:extLst>
          </p:cNvPr>
          <p:cNvGrpSpPr/>
          <p:nvPr/>
        </p:nvGrpSpPr>
        <p:grpSpPr>
          <a:xfrm>
            <a:off x="803802" y="3203534"/>
            <a:ext cx="914400" cy="914400"/>
            <a:chOff x="2942911" y="3750549"/>
            <a:chExt cx="914400" cy="914400"/>
          </a:xfrm>
        </p:grpSpPr>
        <p:pic>
          <p:nvPicPr>
            <p:cNvPr id="101" name="图形 100" descr="用户">
              <a:extLst>
                <a:ext uri="{FF2B5EF4-FFF2-40B4-BE49-F238E27FC236}">
                  <a16:creationId xmlns:a16="http://schemas.microsoft.com/office/drawing/2014/main" id="{FC505A43-8F78-4E4B-AD35-7E756889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0DBD1407-6DBE-7745-AE3F-7F0D124DEA2A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95D553B-BF06-CC4A-8529-5D706FADDD8D}"/>
              </a:ext>
            </a:extLst>
          </p:cNvPr>
          <p:cNvGrpSpPr/>
          <p:nvPr/>
        </p:nvGrpSpPr>
        <p:grpSpPr>
          <a:xfrm>
            <a:off x="803802" y="4150731"/>
            <a:ext cx="914400" cy="914400"/>
            <a:chOff x="2942911" y="3750549"/>
            <a:chExt cx="914400" cy="914400"/>
          </a:xfrm>
        </p:grpSpPr>
        <p:pic>
          <p:nvPicPr>
            <p:cNvPr id="104" name="图形 103" descr="用户">
              <a:extLst>
                <a:ext uri="{FF2B5EF4-FFF2-40B4-BE49-F238E27FC236}">
                  <a16:creationId xmlns:a16="http://schemas.microsoft.com/office/drawing/2014/main" id="{C8E58A24-F6FE-8040-B20C-757C8CE0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2911" y="3750549"/>
              <a:ext cx="914400" cy="914400"/>
            </a:xfrm>
            <a:prstGeom prst="rect">
              <a:avLst/>
            </a:prstGeom>
          </p:spPr>
        </p:pic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81EDC62-06BA-9841-ABEF-ACB48B32077E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1FBB5BC-FB1C-1C46-98A4-C0C248F65F79}"/>
              </a:ext>
            </a:extLst>
          </p:cNvPr>
          <p:cNvSpPr txBox="1"/>
          <p:nvPr/>
        </p:nvSpPr>
        <p:spPr>
          <a:xfrm>
            <a:off x="1642940" y="4386083"/>
            <a:ext cx="22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学霸的</a:t>
            </a:r>
            <a:r>
              <a:rPr kumimoji="1" lang="zh-CN" altLang="en-US" dirty="0">
                <a:solidFill>
                  <a:srgbClr val="FF0000"/>
                </a:solidFill>
              </a:rPr>
              <a:t>响应得更快</a:t>
            </a:r>
            <a:r>
              <a:rPr kumimoji="1" lang="zh-CN" altLang="en-US" dirty="0"/>
              <a:t>了</a:t>
            </a:r>
            <a:endParaRPr kumimoji="1" lang="en-US" altLang="zh-CN" dirty="0"/>
          </a:p>
        </p:txBody>
      </p:sp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D13428F6-9F6D-1040-AB7F-B4897AEAA9EF}"/>
              </a:ext>
            </a:extLst>
          </p:cNvPr>
          <p:cNvGraphicFramePr>
            <a:graphicFrameLocks noGrp="1"/>
          </p:cNvGraphicFramePr>
          <p:nvPr/>
        </p:nvGraphicFramePr>
        <p:xfrm>
          <a:off x="4932040" y="1129308"/>
          <a:ext cx="381777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197722088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93836398"/>
                    </a:ext>
                  </a:extLst>
                </a:gridCol>
                <a:gridCol w="1801549">
                  <a:extLst>
                    <a:ext uri="{9D8B030D-6E8A-4147-A177-3AD203B41FA5}">
                      <a16:colId xmlns:a16="http://schemas.microsoft.com/office/drawing/2014/main" val="4273847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解答时间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（工作量）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8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2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3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4418"/>
                  </a:ext>
                </a:extLst>
              </a:tr>
            </a:tbl>
          </a:graphicData>
        </a:graphic>
      </p:graphicFrame>
      <p:sp>
        <p:nvSpPr>
          <p:cNvPr id="108" name="矩形 107">
            <a:extLst>
              <a:ext uri="{FF2B5EF4-FFF2-40B4-BE49-F238E27FC236}">
                <a16:creationId xmlns:a16="http://schemas.microsoft.com/office/drawing/2014/main" id="{366006C9-0287-A04B-906D-769ECFEDFB39}"/>
              </a:ext>
            </a:extLst>
          </p:cNvPr>
          <p:cNvSpPr/>
          <p:nvPr/>
        </p:nvSpPr>
        <p:spPr>
          <a:xfrm>
            <a:off x="4474634" y="2938033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A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B9364B2B-7CA5-BC44-91FA-E7657E37EC97}"/>
              </a:ext>
            </a:extLst>
          </p:cNvPr>
          <p:cNvSpPr/>
          <p:nvPr/>
        </p:nvSpPr>
        <p:spPr>
          <a:xfrm>
            <a:off x="4795008" y="3149820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6626B89-381E-CA42-97F3-281158A0124E}"/>
              </a:ext>
            </a:extLst>
          </p:cNvPr>
          <p:cNvSpPr/>
          <p:nvPr/>
        </p:nvSpPr>
        <p:spPr>
          <a:xfrm>
            <a:off x="5493867" y="2950703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A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CA0655DF-E0A0-B744-A37C-13ED6EE414A1}"/>
              </a:ext>
            </a:extLst>
          </p:cNvPr>
          <p:cNvSpPr/>
          <p:nvPr/>
        </p:nvSpPr>
        <p:spPr>
          <a:xfrm>
            <a:off x="5814241" y="3162490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46CC350-0871-C74A-8B77-9F0E5E46C079}"/>
              </a:ext>
            </a:extLst>
          </p:cNvPr>
          <p:cNvSpPr/>
          <p:nvPr/>
        </p:nvSpPr>
        <p:spPr>
          <a:xfrm>
            <a:off x="6512755" y="2964505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A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A4A7E2E-1DF8-2545-8306-C02137EDAD4B}"/>
              </a:ext>
            </a:extLst>
          </p:cNvPr>
          <p:cNvSpPr/>
          <p:nvPr/>
        </p:nvSpPr>
        <p:spPr>
          <a:xfrm>
            <a:off x="6822020" y="3209410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D8445581-B182-9047-A748-CB53FF39A2DC}"/>
              </a:ext>
            </a:extLst>
          </p:cNvPr>
          <p:cNvSpPr/>
          <p:nvPr/>
        </p:nvSpPr>
        <p:spPr>
          <a:xfrm>
            <a:off x="7179555" y="2960628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A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90E9294A-CC16-2946-BE7B-16D00B517A6E}"/>
              </a:ext>
            </a:extLst>
          </p:cNvPr>
          <p:cNvSpPr/>
          <p:nvPr/>
        </p:nvSpPr>
        <p:spPr>
          <a:xfrm>
            <a:off x="7499929" y="3172415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9139449-AC78-D947-9C88-42E32A2266D1}"/>
              </a:ext>
            </a:extLst>
          </p:cNvPr>
          <p:cNvSpPr/>
          <p:nvPr/>
        </p:nvSpPr>
        <p:spPr>
          <a:xfrm>
            <a:off x="7840908" y="3177364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CACA4AE7-5807-6B47-A88D-16E859EBB2F5}"/>
              </a:ext>
            </a:extLst>
          </p:cNvPr>
          <p:cNvSpPr/>
          <p:nvPr/>
        </p:nvSpPr>
        <p:spPr>
          <a:xfrm>
            <a:off x="8166729" y="3167466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6778EF1-0C91-DB4F-A0A8-C50C35F0374F}"/>
              </a:ext>
            </a:extLst>
          </p:cNvPr>
          <p:cNvSpPr/>
          <p:nvPr/>
        </p:nvSpPr>
        <p:spPr>
          <a:xfrm>
            <a:off x="8507708" y="3172415"/>
            <a:ext cx="368098" cy="28421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B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9" name="页脚占位符 4">
            <a:extLst>
              <a:ext uri="{FF2B5EF4-FFF2-40B4-BE49-F238E27FC236}">
                <a16:creationId xmlns:a16="http://schemas.microsoft.com/office/drawing/2014/main" id="{6936A909-9AEF-9E40-9C17-9B73299B8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B712DB4C-4A88-ED40-B5E6-377A83E54656}"/>
              </a:ext>
            </a:extLst>
          </p:cNvPr>
          <p:cNvSpPr/>
          <p:nvPr/>
        </p:nvSpPr>
        <p:spPr>
          <a:xfrm>
            <a:off x="4922556" y="4233092"/>
            <a:ext cx="318548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轮询：公平、平均响应时间短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问题：牺牲周转时间</a:t>
            </a:r>
            <a:endParaRPr kumimoji="1"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415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52505-6BAE-6B4C-BE7E-36405417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优先级调度与多级队列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43BE7B-2D16-994C-9C73-84C95DB9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3B0B52F-62C8-BE40-906E-13B60959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672" y="3652210"/>
            <a:ext cx="3293328" cy="582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1800" dirty="0"/>
              <a:t>女生队列（高优先级）</a:t>
            </a:r>
            <a:r>
              <a:rPr kumimoji="1" lang="en-US" altLang="zh-CN" sz="1800" dirty="0" err="1"/>
              <a:t>Q</a:t>
            </a:r>
            <a:r>
              <a:rPr kumimoji="1" lang="en-US" altLang="zh-CN" sz="1800" baseline="-25000" dirty="0" err="1"/>
              <a:t>girl</a:t>
            </a:r>
            <a:endParaRPr kumimoji="1" lang="en-US" altLang="zh-CN" sz="1800" baseline="-250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5C0E6A1-5826-A446-8009-F1542375EC77}"/>
              </a:ext>
            </a:extLst>
          </p:cNvPr>
          <p:cNvGrpSpPr/>
          <p:nvPr/>
        </p:nvGrpSpPr>
        <p:grpSpPr>
          <a:xfrm>
            <a:off x="4817329" y="4234978"/>
            <a:ext cx="914400" cy="914400"/>
            <a:chOff x="3968174" y="2217839"/>
            <a:chExt cx="914400" cy="914400"/>
          </a:xfrm>
        </p:grpSpPr>
        <p:pic>
          <p:nvPicPr>
            <p:cNvPr id="9" name="图形 8" descr="男性形象">
              <a:extLst>
                <a:ext uri="{FF2B5EF4-FFF2-40B4-BE49-F238E27FC236}">
                  <a16:creationId xmlns:a16="http://schemas.microsoft.com/office/drawing/2014/main" id="{27D971F9-D990-A943-8AB2-B97CED1CE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7C7531A-E49E-F343-921A-FCF1515DF319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7B33C5-A34A-EE46-A483-A83F6596B033}"/>
              </a:ext>
            </a:extLst>
          </p:cNvPr>
          <p:cNvGrpSpPr/>
          <p:nvPr/>
        </p:nvGrpSpPr>
        <p:grpSpPr>
          <a:xfrm>
            <a:off x="4840251" y="3321010"/>
            <a:ext cx="914400" cy="914400"/>
            <a:chOff x="5878583" y="1595505"/>
            <a:chExt cx="914400" cy="914400"/>
          </a:xfrm>
        </p:grpSpPr>
        <p:pic>
          <p:nvPicPr>
            <p:cNvPr id="12" name="图形 11" descr="女性形象">
              <a:extLst>
                <a:ext uri="{FF2B5EF4-FFF2-40B4-BE49-F238E27FC236}">
                  <a16:creationId xmlns:a16="http://schemas.microsoft.com/office/drawing/2014/main" id="{803CE6CA-C96F-9440-B22A-E34F5CC6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78583" y="1595505"/>
              <a:ext cx="914400" cy="9144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1F72B47-36A0-9345-8385-7D3C3A3B105E}"/>
                </a:ext>
              </a:extLst>
            </p:cNvPr>
            <p:cNvSpPr txBox="1"/>
            <p:nvPr/>
          </p:nvSpPr>
          <p:spPr>
            <a:xfrm>
              <a:off x="5878583" y="20331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5FBD8AD-C37D-6140-AC92-3B711DC08AA3}"/>
              </a:ext>
            </a:extLst>
          </p:cNvPr>
          <p:cNvGrpSpPr/>
          <p:nvPr/>
        </p:nvGrpSpPr>
        <p:grpSpPr>
          <a:xfrm>
            <a:off x="6300192" y="4226993"/>
            <a:ext cx="914400" cy="914400"/>
            <a:chOff x="3968174" y="2217839"/>
            <a:chExt cx="914400" cy="914400"/>
          </a:xfrm>
        </p:grpSpPr>
        <p:pic>
          <p:nvPicPr>
            <p:cNvPr id="15" name="图形 14" descr="男性形象">
              <a:extLst>
                <a:ext uri="{FF2B5EF4-FFF2-40B4-BE49-F238E27FC236}">
                  <a16:creationId xmlns:a16="http://schemas.microsoft.com/office/drawing/2014/main" id="{69A10E96-7742-B74A-A85D-2191262BB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8174" y="2217839"/>
              <a:ext cx="914400" cy="9144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C410A14-4D01-8F40-8346-F616F331E29B}"/>
                </a:ext>
              </a:extLst>
            </p:cNvPr>
            <p:cNvSpPr txBox="1"/>
            <p:nvPr/>
          </p:nvSpPr>
          <p:spPr>
            <a:xfrm>
              <a:off x="3968174" y="265405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61A20D-DA8D-8141-B59A-05B30653BAE4}"/>
              </a:ext>
            </a:extLst>
          </p:cNvPr>
          <p:cNvGrpSpPr/>
          <p:nvPr/>
        </p:nvGrpSpPr>
        <p:grpSpPr>
          <a:xfrm>
            <a:off x="6246949" y="3323531"/>
            <a:ext cx="914400" cy="914400"/>
            <a:chOff x="5878583" y="1595505"/>
            <a:chExt cx="914400" cy="914400"/>
          </a:xfrm>
        </p:grpSpPr>
        <p:pic>
          <p:nvPicPr>
            <p:cNvPr id="18" name="图形 17" descr="女性形象">
              <a:extLst>
                <a:ext uri="{FF2B5EF4-FFF2-40B4-BE49-F238E27FC236}">
                  <a16:creationId xmlns:a16="http://schemas.microsoft.com/office/drawing/2014/main" id="{640CC9B6-D549-0347-A6F2-601982AE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78583" y="1595505"/>
              <a:ext cx="914400" cy="9144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B1C6A4F-203A-4945-9894-FC598ADAF0B5}"/>
                </a:ext>
              </a:extLst>
            </p:cNvPr>
            <p:cNvSpPr txBox="1"/>
            <p:nvPr/>
          </p:nvSpPr>
          <p:spPr>
            <a:xfrm>
              <a:off x="5878583" y="20331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063BF57-4790-6A4E-A4A6-C6E3956237C9}"/>
              </a:ext>
            </a:extLst>
          </p:cNvPr>
          <p:cNvSpPr txBox="1">
            <a:spLocks/>
          </p:cNvSpPr>
          <p:nvPr/>
        </p:nvSpPr>
        <p:spPr>
          <a:xfrm>
            <a:off x="457200" y="1306449"/>
            <a:ext cx="8075240" cy="1983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800" dirty="0"/>
              <a:t>Multi-Level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Queue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(MLQ)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zh-CN" sz="1800" dirty="0"/>
              <a:t>1</a:t>
            </a:r>
            <a:r>
              <a:rPr kumimoji="1" lang="zh-CN" altLang="en-US" sz="1800" dirty="0"/>
              <a:t>）维护多个队列，每个对应静态设置好的优先级</a:t>
            </a:r>
            <a:endParaRPr kumimoji="1" lang="en-US" altLang="zh-CN" sz="1800" dirty="0"/>
          </a:p>
          <a:p>
            <a:pPr marL="0" indent="0">
              <a:buFont typeface="Arial" pitchFamily="34" charset="0"/>
              <a:buNone/>
            </a:pPr>
            <a:r>
              <a:rPr kumimoji="1" lang="en-US" altLang="zh-CN" sz="1800" dirty="0"/>
              <a:t>2</a:t>
            </a:r>
            <a:r>
              <a:rPr kumimoji="1" lang="zh-CN" altLang="en-US" sz="1800" dirty="0"/>
              <a:t>）高优先级的任务优先执行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dirty="0"/>
              <a:t>3</a:t>
            </a:r>
            <a:r>
              <a:rPr kumimoji="1" lang="zh-CN" altLang="en-US" sz="1800" dirty="0"/>
              <a:t>）同优先级内使用</a:t>
            </a:r>
            <a:r>
              <a:rPr kumimoji="1" lang="en-US" altLang="zh-CN" sz="1800" dirty="0"/>
              <a:t>Round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Robin</a:t>
            </a:r>
            <a:r>
              <a:rPr kumimoji="1" lang="zh-CN" altLang="en-US" sz="1800" dirty="0"/>
              <a:t>调度（也可使用其他调度策略）</a:t>
            </a:r>
          </a:p>
        </p:txBody>
      </p:sp>
      <p:sp>
        <p:nvSpPr>
          <p:cNvPr id="51" name="页脚占位符 4">
            <a:extLst>
              <a:ext uri="{FF2B5EF4-FFF2-40B4-BE49-F238E27FC236}">
                <a16:creationId xmlns:a16="http://schemas.microsoft.com/office/drawing/2014/main" id="{351EA13E-2293-B848-8216-58BB14109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C776FC87-C637-CB43-8E32-D44D955A967A}"/>
              </a:ext>
            </a:extLst>
          </p:cNvPr>
          <p:cNvSpPr txBox="1">
            <a:spLocks/>
          </p:cNvSpPr>
          <p:nvPr/>
        </p:nvSpPr>
        <p:spPr>
          <a:xfrm>
            <a:off x="1289883" y="4485282"/>
            <a:ext cx="3138101" cy="58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/>
              <a:t>男生队列（低优先级）</a:t>
            </a:r>
            <a:r>
              <a:rPr kumimoji="1" lang="en-US" altLang="zh-CN" sz="1800" dirty="0" err="1"/>
              <a:t>Q</a:t>
            </a:r>
            <a:r>
              <a:rPr kumimoji="1" lang="en-US" altLang="zh-CN" sz="1800" baseline="-25000" dirty="0" err="1"/>
              <a:t>boy</a:t>
            </a:r>
            <a:endParaRPr kumimoji="1" lang="en-US" altLang="zh-CN" sz="180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7C9A609C-A3DD-BB4D-89B5-9AFB71C40A43}"/>
              </a:ext>
            </a:extLst>
          </p:cNvPr>
          <p:cNvSpPr/>
          <p:nvPr/>
        </p:nvSpPr>
        <p:spPr>
          <a:xfrm>
            <a:off x="4347953" y="3787490"/>
            <a:ext cx="467735" cy="178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右箭头 52">
            <a:extLst>
              <a:ext uri="{FF2B5EF4-FFF2-40B4-BE49-F238E27FC236}">
                <a16:creationId xmlns:a16="http://schemas.microsoft.com/office/drawing/2014/main" id="{705F95EA-D81D-854C-BFF5-9C552D6AE12C}"/>
              </a:ext>
            </a:extLst>
          </p:cNvPr>
          <p:cNvSpPr/>
          <p:nvPr/>
        </p:nvSpPr>
        <p:spPr>
          <a:xfrm>
            <a:off x="5801195" y="3773531"/>
            <a:ext cx="467735" cy="178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右箭头 53">
            <a:extLst>
              <a:ext uri="{FF2B5EF4-FFF2-40B4-BE49-F238E27FC236}">
                <a16:creationId xmlns:a16="http://schemas.microsoft.com/office/drawing/2014/main" id="{F00691C4-F6D1-9643-9EF4-3E851DE21305}"/>
              </a:ext>
            </a:extLst>
          </p:cNvPr>
          <p:cNvSpPr/>
          <p:nvPr/>
        </p:nvSpPr>
        <p:spPr>
          <a:xfrm>
            <a:off x="4347953" y="4661139"/>
            <a:ext cx="467735" cy="178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9465592E-4946-C043-9839-6F272E8AA56E}"/>
              </a:ext>
            </a:extLst>
          </p:cNvPr>
          <p:cNvSpPr/>
          <p:nvPr/>
        </p:nvSpPr>
        <p:spPr>
          <a:xfrm>
            <a:off x="5795722" y="4687195"/>
            <a:ext cx="467735" cy="178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4901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5ADB52-94BC-7C49-B85A-1955F7BDC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一个无需先验知识的通用调度策略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周转时间低、响应时间低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调度开销低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r>
              <a:rPr kumimoji="1" lang="zh-CN" altLang="en-US" sz="2400" dirty="0"/>
              <a:t>通过动态分析任务运行历史，总结任务特征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类似思想的体现：页替换策略、预取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需要注意：如果工作场景变化频繁，效果会很差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43F8E5-2CCD-E24F-A4BF-19434C53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65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DABC58D-A797-6D4E-BE4D-27A08C96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MLFQ</a:t>
            </a:r>
            <a:r>
              <a:rPr kumimoji="1" lang="zh-CN" altLang="en-US" dirty="0"/>
              <a:t>的主要目标与思路</a:t>
            </a:r>
          </a:p>
        </p:txBody>
      </p:sp>
    </p:spTree>
    <p:extLst>
      <p:ext uri="{BB962C8B-B14F-4D97-AF65-F5344CB8AC3E}">
        <p14:creationId xmlns:p14="http://schemas.microsoft.com/office/powerpoint/2010/main" val="234821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82A392-90D1-414F-AD8E-355A66C8D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" altLang="zh-CN" dirty="0"/>
              <a:t>Multi</a:t>
            </a:r>
            <a:r>
              <a:rPr kumimoji="1" lang="en-US" altLang="zh-CN" dirty="0"/>
              <a:t>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Feedback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Queue</a:t>
            </a:r>
            <a:endParaRPr kumimoji="1" lang="en" altLang="zh-CN" dirty="0"/>
          </a:p>
          <a:p>
            <a:pPr lvl="1"/>
            <a:r>
              <a:rPr kumimoji="1" lang="zh-CN" altLang="en-US" dirty="0"/>
              <a:t>通过观察任务的历史执行，动态确定任务优先级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无需任务的先验知识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同时达到了周转时间和响应时间两方面的要求</a:t>
            </a:r>
            <a:endParaRPr kumimoji="1" lang="en" altLang="zh-CN" dirty="0"/>
          </a:p>
          <a:p>
            <a:pPr lvl="2"/>
            <a:r>
              <a:rPr kumimoji="1" lang="zh-CN" altLang="en" dirty="0"/>
              <a:t>对于</a:t>
            </a:r>
            <a:r>
              <a:rPr kumimoji="1" lang="zh-CN" altLang="en-US" dirty="0"/>
              <a:t>短任务，周转时间指标近似于</a:t>
            </a:r>
            <a:r>
              <a:rPr kumimoji="1" lang="en-US" altLang="zh-CN" dirty="0"/>
              <a:t>SJF</a:t>
            </a:r>
          </a:p>
          <a:p>
            <a:pPr lvl="2"/>
            <a:r>
              <a:rPr kumimoji="1" lang="zh-CN" altLang="en-US" dirty="0"/>
              <a:t>对于交互式任务，响应时间指标近似于</a:t>
            </a:r>
            <a:r>
              <a:rPr kumimoji="1" lang="en-US" altLang="zh-CN" dirty="0"/>
              <a:t>RR</a:t>
            </a:r>
          </a:p>
          <a:p>
            <a:pPr lvl="1"/>
            <a:r>
              <a:rPr kumimoji="1" lang="zh-CN" altLang="en" dirty="0"/>
              <a:t>可以避免</a:t>
            </a:r>
            <a:r>
              <a:rPr kumimoji="1" lang="zh-CN" altLang="en-US" dirty="0"/>
              <a:t>长任务的饿死</a:t>
            </a:r>
            <a:endParaRPr kumimoji="1" lang="en-US" altLang="zh-CN" dirty="0"/>
          </a:p>
          <a:p>
            <a:r>
              <a:rPr kumimoji="1" lang="zh-CN" altLang="en" dirty="0"/>
              <a:t>许多</a:t>
            </a:r>
            <a:r>
              <a:rPr kumimoji="1" lang="zh-CN" altLang="en-US" dirty="0"/>
              <a:t>著名系统的调度器是基于</a:t>
            </a:r>
            <a:r>
              <a:rPr kumimoji="1" lang="en-US" altLang="zh-CN" dirty="0"/>
              <a:t>MLFQ</a:t>
            </a:r>
            <a:r>
              <a:rPr kumimoji="1" lang="zh-CN" altLang="en-US" dirty="0"/>
              <a:t>实现的</a:t>
            </a:r>
            <a:endParaRPr kumimoji="1" lang="en" altLang="zh-CN" dirty="0"/>
          </a:p>
          <a:p>
            <a:pPr lvl="1"/>
            <a:r>
              <a:rPr kumimoji="1" lang="en" altLang="zh-CN" dirty="0"/>
              <a:t>BSD, Solaris, Windows NT </a:t>
            </a:r>
            <a:r>
              <a:rPr kumimoji="1" lang="zh-CN" altLang="en" dirty="0"/>
              <a:t>和</a:t>
            </a:r>
            <a:r>
              <a:rPr kumimoji="1" lang="zh-CN" altLang="en-US" dirty="0"/>
              <a:t>后续</a:t>
            </a:r>
            <a:r>
              <a:rPr kumimoji="1" lang="en" altLang="zh-CN" dirty="0"/>
              <a:t>Windows</a:t>
            </a:r>
            <a:r>
              <a:rPr kumimoji="1" lang="zh-CN" altLang="en" dirty="0"/>
              <a:t>操作系统</a:t>
            </a:r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4141EE-D49C-ED4A-82B8-51AA49CC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66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E18EF39-93F9-2641-B9B7-BA51EA52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多级反馈队列总结</a:t>
            </a:r>
          </a:p>
        </p:txBody>
      </p:sp>
    </p:spTree>
    <p:extLst>
      <p:ext uri="{BB962C8B-B14F-4D97-AF65-F5344CB8AC3E}">
        <p14:creationId xmlns:p14="http://schemas.microsoft.com/office/powerpoint/2010/main" val="1468564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1F431-2F53-F344-B9D7-B994A2AA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 fontScale="90000"/>
          </a:bodyPr>
          <a:lstStyle/>
          <a:p>
            <a:r>
              <a:rPr lang="zh-CN" altLang="en" dirty="0"/>
              <a:t>一种</a:t>
            </a:r>
            <a:r>
              <a:rPr lang="zh-CN" altLang="en-US" dirty="0"/>
              <a:t>公平共享的实现：彩票调度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" altLang="zh-CN" dirty="0"/>
              <a:t>Lottery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B5637B-D4D7-7C4D-BCD5-6A36C61AF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546" y="1120484"/>
                <a:ext cx="8229600" cy="3771636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sz="2000" dirty="0"/>
                  <a:t>每次调度时，生成随机数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</m:oMath>
                </a14:m>
                <a:endParaRPr kumimoji="1" lang="en-US" altLang="zh-CN" sz="2000" b="1" dirty="0">
                  <a:ea typeface="Cambria Math" panose="02040503050406030204" pitchFamily="18" charset="0"/>
                </a:endParaRPr>
              </a:p>
              <a:p>
                <a:r>
                  <a:rPr kumimoji="1" lang="zh-CN" altLang="en-US" sz="2000" dirty="0"/>
                  <a:t>根据</a:t>
                </a:r>
                <a:r>
                  <a:rPr kumimoji="1" lang="en-US" altLang="zh-CN" sz="2000" dirty="0"/>
                  <a:t>R</a:t>
                </a:r>
                <a:r>
                  <a:rPr kumimoji="1" lang="zh-CN" altLang="en-US" sz="2000" dirty="0"/>
                  <a:t>，找到对应的任务</a:t>
                </a:r>
                <a:endParaRPr kumimoji="1"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en-US" altLang="zh-CN" sz="2200" dirty="0"/>
                  <a:t>=51</a:t>
                </a:r>
                <a:r>
                  <a:rPr kumimoji="1" lang="zh-CN" altLang="en-US" sz="2200" dirty="0"/>
                  <a:t> </a:t>
                </a:r>
                <a:r>
                  <a:rPr kumimoji="1" lang="en-US" altLang="zh-CN" sz="2200" dirty="0">
                    <a:sym typeface="Wingdings" pitchFamily="2" charset="2"/>
                  </a:rPr>
                  <a:t></a:t>
                </a:r>
                <a:r>
                  <a:rPr kumimoji="1" lang="zh-CN" altLang="en-US" sz="2200" dirty="0">
                    <a:sym typeface="Wingdings" pitchFamily="2" charset="2"/>
                  </a:rPr>
                  <a:t> </a:t>
                </a:r>
                <a:r>
                  <a:rPr kumimoji="1" lang="zh-CN" altLang="en-US" sz="2200" dirty="0"/>
                  <a:t>调度</a:t>
                </a:r>
                <a:r>
                  <a:rPr kumimoji="1" lang="en-US" altLang="zh-CN" sz="2200" dirty="0"/>
                  <a:t>C</a:t>
                </a:r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B5637B-D4D7-7C4D-BCD5-6A36C61AF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546" y="1120484"/>
                <a:ext cx="8229600" cy="3771636"/>
              </a:xfrm>
              <a:blipFill>
                <a:blip r:embed="rId3"/>
                <a:stretch>
                  <a:fillRect l="-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4451B-DABE-E24E-BC0D-B772C69D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3A7CCB-9D40-3C4D-8CF2-096E521DD957}"/>
              </a:ext>
            </a:extLst>
          </p:cNvPr>
          <p:cNvSpPr/>
          <p:nvPr/>
        </p:nvSpPr>
        <p:spPr>
          <a:xfrm>
            <a:off x="727938" y="3534829"/>
            <a:ext cx="745740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C00000"/>
                </a:solidFill>
              </a:rPr>
              <a:t>20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8B1463-F93C-1740-B9B5-D6DA9BF70FAB}"/>
              </a:ext>
            </a:extLst>
          </p:cNvPr>
          <p:cNvSpPr/>
          <p:nvPr/>
        </p:nvSpPr>
        <p:spPr>
          <a:xfrm>
            <a:off x="1473678" y="3534829"/>
            <a:ext cx="1100808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C00000"/>
                </a:solidFill>
              </a:rPr>
              <a:t>30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DFDC3B-7F5C-3F44-B26B-9A19DDC83517}"/>
              </a:ext>
            </a:extLst>
          </p:cNvPr>
          <p:cNvSpPr/>
          <p:nvPr/>
        </p:nvSpPr>
        <p:spPr>
          <a:xfrm>
            <a:off x="2553798" y="3534829"/>
            <a:ext cx="1846548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C00000"/>
                </a:solidFill>
              </a:rPr>
              <a:t>50</a:t>
            </a:r>
            <a:endParaRPr kumimoji="1" lang="zh-CN" altLang="en-US" sz="2800" b="1" dirty="0">
              <a:solidFill>
                <a:srgbClr val="C00000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BA86ED-7BDD-CE42-8B2E-A59B98DDC91E}"/>
              </a:ext>
            </a:extLst>
          </p:cNvPr>
          <p:cNvGrpSpPr/>
          <p:nvPr/>
        </p:nvGrpSpPr>
        <p:grpSpPr>
          <a:xfrm>
            <a:off x="723982" y="4368419"/>
            <a:ext cx="914400" cy="914400"/>
            <a:chOff x="4114800" y="2400300"/>
            <a:chExt cx="914400" cy="914400"/>
          </a:xfrm>
        </p:grpSpPr>
        <p:pic>
          <p:nvPicPr>
            <p:cNvPr id="10" name="图形 9" descr="纸张">
              <a:extLst>
                <a:ext uri="{FF2B5EF4-FFF2-40B4-BE49-F238E27FC236}">
                  <a16:creationId xmlns:a16="http://schemas.microsoft.com/office/drawing/2014/main" id="{1DB3A041-BAF4-9E46-84CA-3C50B6E8F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14800" y="2400300"/>
              <a:ext cx="914400" cy="9144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E331123-B675-B346-8B6E-DF6BBB85D9E3}"/>
                </a:ext>
              </a:extLst>
            </p:cNvPr>
            <p:cNvSpPr txBox="1"/>
            <p:nvPr/>
          </p:nvSpPr>
          <p:spPr>
            <a:xfrm>
              <a:off x="4114800" y="27905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A38D4D6-6DF0-3141-ADDC-49CE36BF7751}"/>
              </a:ext>
            </a:extLst>
          </p:cNvPr>
          <p:cNvGrpSpPr/>
          <p:nvPr/>
        </p:nvGrpSpPr>
        <p:grpSpPr>
          <a:xfrm>
            <a:off x="1649234" y="4368419"/>
            <a:ext cx="914400" cy="914400"/>
            <a:chOff x="4114800" y="2400300"/>
            <a:chExt cx="914400" cy="914400"/>
          </a:xfrm>
        </p:grpSpPr>
        <p:pic>
          <p:nvPicPr>
            <p:cNvPr id="13" name="图形 12" descr="纸张">
              <a:extLst>
                <a:ext uri="{FF2B5EF4-FFF2-40B4-BE49-F238E27FC236}">
                  <a16:creationId xmlns:a16="http://schemas.microsoft.com/office/drawing/2014/main" id="{C70B723D-1262-9D41-B24C-87C0AEF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14800" y="2400300"/>
              <a:ext cx="914400" cy="9144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F2AA4E8-D630-7A4D-A554-58DB2A7BFBF7}"/>
                </a:ext>
              </a:extLst>
            </p:cNvPr>
            <p:cNvSpPr txBox="1"/>
            <p:nvPr/>
          </p:nvSpPr>
          <p:spPr>
            <a:xfrm>
              <a:off x="4114800" y="27905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93869E-46AE-8F44-AAC2-DAAAF93C3E16}"/>
              </a:ext>
            </a:extLst>
          </p:cNvPr>
          <p:cNvGrpSpPr/>
          <p:nvPr/>
        </p:nvGrpSpPr>
        <p:grpSpPr>
          <a:xfrm>
            <a:off x="3019872" y="4368419"/>
            <a:ext cx="914400" cy="914400"/>
            <a:chOff x="4114800" y="2400300"/>
            <a:chExt cx="914400" cy="914400"/>
          </a:xfrm>
        </p:grpSpPr>
        <p:pic>
          <p:nvPicPr>
            <p:cNvPr id="16" name="图形 15" descr="纸张">
              <a:extLst>
                <a:ext uri="{FF2B5EF4-FFF2-40B4-BE49-F238E27FC236}">
                  <a16:creationId xmlns:a16="http://schemas.microsoft.com/office/drawing/2014/main" id="{8B6CB6E8-D6BC-144E-A0BD-7EEAE3B52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14800" y="2400300"/>
              <a:ext cx="914400" cy="9144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E8CFFB5-99A0-7843-A10F-E0DF773B4E7A}"/>
                </a:ext>
              </a:extLst>
            </p:cNvPr>
            <p:cNvSpPr txBox="1"/>
            <p:nvPr/>
          </p:nvSpPr>
          <p:spPr>
            <a:xfrm>
              <a:off x="4114800" y="27905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sp>
        <p:nvSpPr>
          <p:cNvPr id="6" name="下箭头 5">
            <a:extLst>
              <a:ext uri="{FF2B5EF4-FFF2-40B4-BE49-F238E27FC236}">
                <a16:creationId xmlns:a16="http://schemas.microsoft.com/office/drawing/2014/main" id="{CE3D2F65-86FC-6747-8A89-35D96D3A04E4}"/>
              </a:ext>
            </a:extLst>
          </p:cNvPr>
          <p:cNvSpPr/>
          <p:nvPr/>
        </p:nvSpPr>
        <p:spPr>
          <a:xfrm>
            <a:off x="2506942" y="3240216"/>
            <a:ext cx="264858" cy="237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53FE1FB-A23A-8E48-A605-EDB36D755E9E}"/>
              </a:ext>
            </a:extLst>
          </p:cNvPr>
          <p:cNvSpPr/>
          <p:nvPr/>
        </p:nvSpPr>
        <p:spPr>
          <a:xfrm>
            <a:off x="1582936" y="264147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51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A1EBBE2-78EE-224D-921E-B06400009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497" y="1224030"/>
            <a:ext cx="3238500" cy="259080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" name="下箭头 25">
            <a:extLst>
              <a:ext uri="{FF2B5EF4-FFF2-40B4-BE49-F238E27FC236}">
                <a16:creationId xmlns:a16="http://schemas.microsoft.com/office/drawing/2014/main" id="{AE7BD622-D05B-394D-BDD3-A73499221E73}"/>
              </a:ext>
            </a:extLst>
          </p:cNvPr>
          <p:cNvSpPr/>
          <p:nvPr/>
        </p:nvSpPr>
        <p:spPr>
          <a:xfrm rot="16200000">
            <a:off x="1543454" y="2122957"/>
            <a:ext cx="264858" cy="1903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549A53-CE64-C941-88BA-FCF96BAF68E4}"/>
              </a:ext>
            </a:extLst>
          </p:cNvPr>
          <p:cNvSpPr txBox="1"/>
          <p:nvPr/>
        </p:nvSpPr>
        <p:spPr>
          <a:xfrm>
            <a:off x="31988" y="5456829"/>
            <a:ext cx="8860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Lottery Scheduling: Flexible Proportional-Share Resource Management. </a:t>
            </a:r>
            <a:r>
              <a:rPr lang="en-US" altLang="zh-CN" sz="900" dirty="0">
                <a:hlinkClick r:id="rId7"/>
              </a:rPr>
              <a:t>https://www.usenix.org/legacy/publications/library/proceedings/osdi/full_papers/waldspurger.pdf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580325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A3A0D-4F48-334C-B51E-1CE41F36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步幅调度（</a:t>
            </a:r>
            <a:r>
              <a:rPr kumimoji="1" lang="en-US" altLang="zh-CN" dirty="0"/>
              <a:t>Stride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3FF626-021B-0D4E-BE27-AB071B3A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129308"/>
                <a:ext cx="8507288" cy="3975829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sz="2400" dirty="0">
                    <a:solidFill>
                      <a:srgbClr val="C00000"/>
                    </a:solidFill>
                  </a:rPr>
                  <a:t>确定性版本</a:t>
                </a:r>
                <a:r>
                  <a:rPr kumimoji="1" lang="zh-CN" altLang="en-US" sz="2400" dirty="0"/>
                  <a:t>的</a:t>
                </a:r>
                <a:r>
                  <a:rPr kumimoji="1" lang="en-US" altLang="zh-CN" sz="2400" dirty="0"/>
                  <a:t>Lottery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Scheduling</a:t>
                </a:r>
              </a:p>
              <a:p>
                <a:pPr lvl="1"/>
                <a:r>
                  <a:rPr kumimoji="1" lang="zh-CN" altLang="en-US" sz="2000" dirty="0"/>
                  <a:t>可以沿用</a:t>
                </a:r>
                <a:r>
                  <a:rPr kumimoji="1" lang="en-US" altLang="zh-CN" sz="2000" dirty="0"/>
                  <a:t>tickets</a:t>
                </a:r>
                <a:r>
                  <a:rPr kumimoji="1" lang="zh-CN" altLang="en-US" sz="2000" dirty="0"/>
                  <a:t>的概念</a:t>
                </a:r>
                <a:endParaRPr kumimoji="1" lang="en-US" altLang="zh-CN" sz="2000" dirty="0"/>
              </a:p>
              <a:p>
                <a:r>
                  <a:rPr kumimoji="1" lang="en-US" altLang="zh-CN" sz="2400" dirty="0"/>
                  <a:t>Stride——</a:t>
                </a:r>
                <a:r>
                  <a:rPr kumimoji="1" lang="zh-CN" altLang="en-US" sz="2400" dirty="0"/>
                  <a:t>步幅，任务一次执行增加的</a:t>
                </a:r>
                <a:r>
                  <a:rPr kumimoji="1" lang="zh-CN" altLang="en-US" sz="2400" dirty="0">
                    <a:solidFill>
                      <a:schemeClr val="accent1"/>
                    </a:solidFill>
                  </a:rPr>
                  <a:t>虚拟时间</a:t>
                </a:r>
                <a:endParaRPr kumimoji="1" lang="en-US" altLang="zh-CN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𝑠𝑡𝑟𝑖𝑑𝑒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MaxStride</m:t>
                        </m:r>
                      </m:num>
                      <m:den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𝒕𝒊𝒄𝒌𝒆𝒕</m:t>
                        </m:r>
                      </m:den>
                    </m:f>
                  </m:oMath>
                </a14:m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kumimoji="1" lang="en-US" altLang="zh-CN" sz="1800" dirty="0" err="1"/>
                  <a:t>MaxStride</a:t>
                </a:r>
                <a:r>
                  <a:rPr kumimoji="1" lang="zh-CN" altLang="en-US" sz="1800" dirty="0"/>
                  <a:t>是一个足够大的整数</a:t>
                </a:r>
                <a:endParaRPr kumimoji="1" lang="en-US" altLang="zh-CN" sz="1800" dirty="0"/>
              </a:p>
              <a:p>
                <a:pPr lvl="2"/>
                <a:r>
                  <a:rPr lang="zh-CN" altLang="en-US" sz="1800" dirty="0"/>
                  <a:t>本例中设为</a:t>
                </a:r>
                <a:r>
                  <a:rPr kumimoji="1" lang="zh-CN" altLang="en-US" sz="1800" dirty="0"/>
                  <a:t>所有</a:t>
                </a:r>
                <a:r>
                  <a:rPr kumimoji="1" lang="en-US" altLang="zh-CN" sz="1800" dirty="0"/>
                  <a:t>tickets</a:t>
                </a:r>
                <a:r>
                  <a:rPr kumimoji="1" lang="zh-CN" altLang="en-US" sz="1800" dirty="0"/>
                  <a:t>的最小公倍数</a:t>
                </a:r>
                <a:endParaRPr kumimoji="1" lang="en-US" altLang="zh-CN" sz="180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CN" sz="2400" dirty="0"/>
                  <a:t>Pass——</a:t>
                </a:r>
                <a:r>
                  <a:rPr kumimoji="1" lang="zh-CN" altLang="en-US" sz="2400" dirty="0"/>
                  <a:t>累计执行的虚拟时间</a:t>
                </a:r>
                <a:endParaRPr kumimoji="1" lang="en-US" altLang="zh-CN" sz="240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3FF626-021B-0D4E-BE27-AB071B3A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129308"/>
                <a:ext cx="8507288" cy="3975829"/>
              </a:xfrm>
              <a:blipFill>
                <a:blip r:embed="rId2"/>
                <a:stretch>
                  <a:fillRect l="-894" t="-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57C329-733B-274F-94FF-37386939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B8835B4-BD7D-4E4A-9FD5-6B6294907DEF}"/>
              </a:ext>
            </a:extLst>
          </p:cNvPr>
          <p:cNvGraphicFramePr>
            <a:graphicFrameLocks noGrp="1"/>
          </p:cNvGraphicFramePr>
          <p:nvPr/>
        </p:nvGraphicFramePr>
        <p:xfrm>
          <a:off x="6156176" y="3219319"/>
          <a:ext cx="27150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025">
                  <a:extLst>
                    <a:ext uri="{9D8B030D-6E8A-4147-A177-3AD203B41FA5}">
                      <a16:colId xmlns:a16="http://schemas.microsoft.com/office/drawing/2014/main" val="3043358599"/>
                    </a:ext>
                  </a:extLst>
                </a:gridCol>
                <a:gridCol w="905025">
                  <a:extLst>
                    <a:ext uri="{9D8B030D-6E8A-4147-A177-3AD203B41FA5}">
                      <a16:colId xmlns:a16="http://schemas.microsoft.com/office/drawing/2014/main" val="3445526639"/>
                    </a:ext>
                  </a:extLst>
                </a:gridCol>
                <a:gridCol w="905025">
                  <a:extLst>
                    <a:ext uri="{9D8B030D-6E8A-4147-A177-3AD203B41FA5}">
                      <a16:colId xmlns:a16="http://schemas.microsoft.com/office/drawing/2014/main" val="276414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Ticket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Stride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0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40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45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514314"/>
                  </a:ext>
                </a:extLst>
              </a:tr>
            </a:tbl>
          </a:graphicData>
        </a:graphic>
      </p:graphicFrame>
      <p:sp>
        <p:nvSpPr>
          <p:cNvPr id="7" name="页脚占位符 4">
            <a:extLst>
              <a:ext uri="{FF2B5EF4-FFF2-40B4-BE49-F238E27FC236}">
                <a16:creationId xmlns:a16="http://schemas.microsoft.com/office/drawing/2014/main" id="{D8FA8DC5-1630-F14A-AEF3-3FB4AF107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D373BA-C927-7241-8434-D292001B535D}"/>
              </a:ext>
            </a:extLst>
          </p:cNvPr>
          <p:cNvSpPr/>
          <p:nvPr/>
        </p:nvSpPr>
        <p:spPr>
          <a:xfrm>
            <a:off x="6684487" y="4702679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>
                <a:solidFill>
                  <a:schemeClr val="accent1"/>
                </a:solidFill>
              </a:rPr>
              <a:t>MaxStride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=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300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333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A3A0D-4F48-334C-B51E-1CE41F36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步幅调度（</a:t>
            </a:r>
            <a:r>
              <a:rPr kumimoji="1" lang="en-US" altLang="zh-CN" dirty="0"/>
              <a:t>Stride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57C329-733B-274F-94FF-37386939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DC75301-182A-3243-A7BC-F2C618455851}"/>
              </a:ext>
            </a:extLst>
          </p:cNvPr>
          <p:cNvGraphicFramePr>
            <a:graphicFrameLocks noGrp="1"/>
          </p:cNvGraphicFramePr>
          <p:nvPr/>
        </p:nvGraphicFramePr>
        <p:xfrm>
          <a:off x="5796136" y="3081758"/>
          <a:ext cx="27150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025">
                  <a:extLst>
                    <a:ext uri="{9D8B030D-6E8A-4147-A177-3AD203B41FA5}">
                      <a16:colId xmlns:a16="http://schemas.microsoft.com/office/drawing/2014/main" val="3043358599"/>
                    </a:ext>
                  </a:extLst>
                </a:gridCol>
                <a:gridCol w="905025">
                  <a:extLst>
                    <a:ext uri="{9D8B030D-6E8A-4147-A177-3AD203B41FA5}">
                      <a16:colId xmlns:a16="http://schemas.microsoft.com/office/drawing/2014/main" val="3445526639"/>
                    </a:ext>
                  </a:extLst>
                </a:gridCol>
                <a:gridCol w="905025">
                  <a:extLst>
                    <a:ext uri="{9D8B030D-6E8A-4147-A177-3AD203B41FA5}">
                      <a16:colId xmlns:a16="http://schemas.microsoft.com/office/drawing/2014/main" val="276414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Ticket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Stride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50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40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45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514314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570C7921-86D0-9941-AC32-9E51514AB2EF}"/>
              </a:ext>
            </a:extLst>
          </p:cNvPr>
          <p:cNvSpPr/>
          <p:nvPr/>
        </p:nvSpPr>
        <p:spPr>
          <a:xfrm>
            <a:off x="1541035" y="4143412"/>
            <a:ext cx="432048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945F54-B8B3-3548-8057-9648B1A8D7FC}"/>
              </a:ext>
            </a:extLst>
          </p:cNvPr>
          <p:cNvSpPr/>
          <p:nvPr/>
        </p:nvSpPr>
        <p:spPr>
          <a:xfrm>
            <a:off x="3082161" y="4722852"/>
            <a:ext cx="432048" cy="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2248338-AE78-A945-959B-F57C053FD651}"/>
              </a:ext>
            </a:extLst>
          </p:cNvPr>
          <p:cNvSpPr/>
          <p:nvPr/>
        </p:nvSpPr>
        <p:spPr>
          <a:xfrm>
            <a:off x="1538818" y="2723534"/>
            <a:ext cx="432048" cy="14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1B2128-51D2-C340-AA35-FB6848CBD631}"/>
              </a:ext>
            </a:extLst>
          </p:cNvPr>
          <p:cNvSpPr/>
          <p:nvPr/>
        </p:nvSpPr>
        <p:spPr>
          <a:xfrm>
            <a:off x="1538818" y="1287982"/>
            <a:ext cx="432048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04922EC-C0FD-7F45-91B1-08D53F060E68}"/>
              </a:ext>
            </a:extLst>
          </p:cNvPr>
          <p:cNvSpPr/>
          <p:nvPr/>
        </p:nvSpPr>
        <p:spPr>
          <a:xfrm>
            <a:off x="4593427" y="3420209"/>
            <a:ext cx="432048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737E148-D26A-B740-90DC-BE0AEF3E9B56}"/>
              </a:ext>
            </a:extLst>
          </p:cNvPr>
          <p:cNvSpPr/>
          <p:nvPr/>
        </p:nvSpPr>
        <p:spPr>
          <a:xfrm>
            <a:off x="4593427" y="1984578"/>
            <a:ext cx="432048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3469EA9-76AF-8645-AF5F-9D96D0733453}"/>
              </a:ext>
            </a:extLst>
          </p:cNvPr>
          <p:cNvSpPr/>
          <p:nvPr/>
        </p:nvSpPr>
        <p:spPr>
          <a:xfrm>
            <a:off x="4596512" y="1264578"/>
            <a:ext cx="432048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695AD2C-3030-E044-826A-304C18A6EB9D}"/>
              </a:ext>
            </a:extLst>
          </p:cNvPr>
          <p:cNvSpPr/>
          <p:nvPr/>
        </p:nvSpPr>
        <p:spPr>
          <a:xfrm>
            <a:off x="4593427" y="2704578"/>
            <a:ext cx="432048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9B4664-56FD-2147-B22A-9907B4B16768}"/>
              </a:ext>
            </a:extLst>
          </p:cNvPr>
          <p:cNvSpPr/>
          <p:nvPr/>
        </p:nvSpPr>
        <p:spPr>
          <a:xfrm>
            <a:off x="4591210" y="4863966"/>
            <a:ext cx="432048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FA8016-86CD-0148-980C-7A0B6A031026}"/>
              </a:ext>
            </a:extLst>
          </p:cNvPr>
          <p:cNvSpPr/>
          <p:nvPr/>
        </p:nvSpPr>
        <p:spPr>
          <a:xfrm>
            <a:off x="4591210" y="4148335"/>
            <a:ext cx="432048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1C9D34-E6B1-8E4C-A5C0-A329D46851AA}"/>
              </a:ext>
            </a:extLst>
          </p:cNvPr>
          <p:cNvSpPr/>
          <p:nvPr/>
        </p:nvSpPr>
        <p:spPr>
          <a:xfrm>
            <a:off x="3082161" y="3861190"/>
            <a:ext cx="432048" cy="86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49AF18-A4C0-0C4F-AF6F-88F612BB1DDD}"/>
              </a:ext>
            </a:extLst>
          </p:cNvPr>
          <p:cNvSpPr/>
          <p:nvPr/>
        </p:nvSpPr>
        <p:spPr>
          <a:xfrm>
            <a:off x="3082161" y="3007350"/>
            <a:ext cx="432048" cy="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F925DD2-67E5-7246-A313-C533ACE948A3}"/>
              </a:ext>
            </a:extLst>
          </p:cNvPr>
          <p:cNvSpPr/>
          <p:nvPr/>
        </p:nvSpPr>
        <p:spPr>
          <a:xfrm>
            <a:off x="3082161" y="2135528"/>
            <a:ext cx="432048" cy="86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1B6E917-23FB-E545-B382-57A754D9B78D}"/>
              </a:ext>
            </a:extLst>
          </p:cNvPr>
          <p:cNvSpPr/>
          <p:nvPr/>
        </p:nvSpPr>
        <p:spPr>
          <a:xfrm>
            <a:off x="3082161" y="1263706"/>
            <a:ext cx="432048" cy="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10B21B3-8944-874B-A4E6-31554BD2CCED}"/>
              </a:ext>
            </a:extLst>
          </p:cNvPr>
          <p:cNvGrpSpPr/>
          <p:nvPr/>
        </p:nvGrpSpPr>
        <p:grpSpPr>
          <a:xfrm>
            <a:off x="1993874" y="4705551"/>
            <a:ext cx="914400" cy="914400"/>
            <a:chOff x="4114800" y="2400300"/>
            <a:chExt cx="914400" cy="914400"/>
          </a:xfrm>
        </p:grpSpPr>
        <p:pic>
          <p:nvPicPr>
            <p:cNvPr id="35" name="图形 34" descr="纸张">
              <a:extLst>
                <a:ext uri="{FF2B5EF4-FFF2-40B4-BE49-F238E27FC236}">
                  <a16:creationId xmlns:a16="http://schemas.microsoft.com/office/drawing/2014/main" id="{06BB1DA2-69EC-CD46-AC7F-56C2B8C9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2400300"/>
              <a:ext cx="914400" cy="914400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F7C0944-85B9-D34D-B950-C46626192437}"/>
                </a:ext>
              </a:extLst>
            </p:cNvPr>
            <p:cNvSpPr txBox="1"/>
            <p:nvPr/>
          </p:nvSpPr>
          <p:spPr>
            <a:xfrm>
              <a:off x="4114800" y="27905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A</a:t>
              </a:r>
              <a:endParaRPr kumimoji="1" lang="zh-CN" altLang="en-US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E68163-CFFE-894E-BCF1-BD0DEB8AF037}"/>
              </a:ext>
            </a:extLst>
          </p:cNvPr>
          <p:cNvGrpSpPr/>
          <p:nvPr/>
        </p:nvGrpSpPr>
        <p:grpSpPr>
          <a:xfrm>
            <a:off x="3522433" y="4740643"/>
            <a:ext cx="914400" cy="914400"/>
            <a:chOff x="4114800" y="2400300"/>
            <a:chExt cx="914400" cy="914400"/>
          </a:xfrm>
        </p:grpSpPr>
        <p:pic>
          <p:nvPicPr>
            <p:cNvPr id="38" name="图形 37" descr="纸张">
              <a:extLst>
                <a:ext uri="{FF2B5EF4-FFF2-40B4-BE49-F238E27FC236}">
                  <a16:creationId xmlns:a16="http://schemas.microsoft.com/office/drawing/2014/main" id="{9210A632-FB00-7B42-A7C3-2E68124CF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2400300"/>
              <a:ext cx="914400" cy="91440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852295C-3135-3A4D-88A7-1CECAD972268}"/>
                </a:ext>
              </a:extLst>
            </p:cNvPr>
            <p:cNvSpPr txBox="1"/>
            <p:nvPr/>
          </p:nvSpPr>
          <p:spPr>
            <a:xfrm>
              <a:off x="4114800" y="27905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4332B17-9A69-A642-AD38-35CD73F64A1A}"/>
              </a:ext>
            </a:extLst>
          </p:cNvPr>
          <p:cNvGrpSpPr/>
          <p:nvPr/>
        </p:nvGrpSpPr>
        <p:grpSpPr>
          <a:xfrm>
            <a:off x="5017862" y="4726750"/>
            <a:ext cx="914400" cy="914400"/>
            <a:chOff x="4114800" y="2400300"/>
            <a:chExt cx="914400" cy="914400"/>
          </a:xfrm>
        </p:grpSpPr>
        <p:pic>
          <p:nvPicPr>
            <p:cNvPr id="41" name="图形 40" descr="纸张">
              <a:extLst>
                <a:ext uri="{FF2B5EF4-FFF2-40B4-BE49-F238E27FC236}">
                  <a16:creationId xmlns:a16="http://schemas.microsoft.com/office/drawing/2014/main" id="{7B96F3E3-DB4A-AD4E-98B9-A28E083A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2400300"/>
              <a:ext cx="914400" cy="91440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DC8D2CF-7400-0840-8FB6-8FEF03114A24}"/>
                </a:ext>
              </a:extLst>
            </p:cNvPr>
            <p:cNvSpPr txBox="1"/>
            <p:nvPr/>
          </p:nvSpPr>
          <p:spPr>
            <a:xfrm>
              <a:off x="4114800" y="27905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</p:grp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A79EC335-1200-C343-BD46-8A41DB7F19E0}"/>
              </a:ext>
            </a:extLst>
          </p:cNvPr>
          <p:cNvCxnSpPr>
            <a:cxnSpLocks/>
          </p:cNvCxnSpPr>
          <p:nvPr/>
        </p:nvCxnSpPr>
        <p:spPr>
          <a:xfrm flipV="1">
            <a:off x="1226431" y="1328318"/>
            <a:ext cx="0" cy="42118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E607ACAC-CD57-A44E-96AD-2755DF7C8364}"/>
              </a:ext>
            </a:extLst>
          </p:cNvPr>
          <p:cNvSpPr/>
          <p:nvPr/>
        </p:nvSpPr>
        <p:spPr>
          <a:xfrm>
            <a:off x="256213" y="327896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Stride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662BFD-A430-3C44-A90A-C58BE4B6E914}"/>
              </a:ext>
            </a:extLst>
          </p:cNvPr>
          <p:cNvSpPr txBox="1"/>
          <p:nvPr/>
        </p:nvSpPr>
        <p:spPr>
          <a:xfrm>
            <a:off x="724052" y="5309806"/>
            <a:ext cx="42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54E6786-F1A8-A143-9669-90B1559FA6D5}"/>
              </a:ext>
            </a:extLst>
          </p:cNvPr>
          <p:cNvSpPr txBox="1"/>
          <p:nvPr/>
        </p:nvSpPr>
        <p:spPr>
          <a:xfrm>
            <a:off x="611564" y="1199313"/>
            <a:ext cx="57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30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D08F9A-1E6F-6B47-BCCE-2224B0C75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338" y="1113070"/>
            <a:ext cx="3412604" cy="140004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25FB2D-C222-B5C1-F6D3-250938016B05}"/>
              </a:ext>
            </a:extLst>
          </p:cNvPr>
          <p:cNvSpPr txBox="1"/>
          <p:nvPr/>
        </p:nvSpPr>
        <p:spPr>
          <a:xfrm>
            <a:off x="5716420" y="2604886"/>
            <a:ext cx="2874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挑选</a:t>
            </a:r>
            <a:r>
              <a:rPr kumimoji="1" lang="en-US" altLang="zh-CN" sz="1600" dirty="0">
                <a:solidFill>
                  <a:srgbClr val="C00000"/>
                </a:solidFill>
              </a:rPr>
              <a:t>pass</a:t>
            </a:r>
            <a:r>
              <a:rPr kumimoji="1" lang="zh-CN" altLang="en-US" sz="1600" dirty="0">
                <a:solidFill>
                  <a:srgbClr val="C00000"/>
                </a:solidFill>
              </a:rPr>
              <a:t>最小的任务优先执行</a:t>
            </a:r>
          </a:p>
        </p:txBody>
      </p:sp>
    </p:spTree>
    <p:extLst>
      <p:ext uri="{BB962C8B-B14F-4D97-AF65-F5344CB8AC3E}">
        <p14:creationId xmlns:p14="http://schemas.microsoft.com/office/powerpoint/2010/main" val="290387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568AC641-68AD-491B-8ECB-501E7013D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寄存器间的数据搬移指令</a:t>
            </a:r>
            <a:endParaRPr lang="en-US" altLang="zh-CN" dirty="0">
              <a:latin typeface="+mj-ea"/>
            </a:endParaRP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FDA86D1-B818-4A3E-A471-A459FD2E3C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latin typeface="+mj-ea"/>
              </a:rPr>
              <a:t>指令格式：</a:t>
            </a:r>
            <a:r>
              <a:rPr lang="en-US" altLang="zh-CN" dirty="0">
                <a:latin typeface="+mj-ea"/>
              </a:rPr>
              <a:t>mov </a:t>
            </a:r>
            <a:r>
              <a:rPr lang="en-US" altLang="zh-CN" dirty="0" err="1">
                <a:latin typeface="+mj-ea"/>
              </a:rPr>
              <a:t>dst</a:t>
            </a:r>
            <a:r>
              <a:rPr lang="en-US" altLang="zh-CN" dirty="0">
                <a:latin typeface="+mj-ea"/>
              </a:rPr>
              <a:t>, </a:t>
            </a:r>
            <a:r>
              <a:rPr lang="en-US" altLang="zh-CN" dirty="0" err="1">
                <a:latin typeface="+mj-ea"/>
              </a:rPr>
              <a:t>src</a:t>
            </a:r>
            <a:endParaRPr lang="en-US" altLang="zh-CN" dirty="0">
              <a:latin typeface="+mj-ea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latin typeface="+mj-ea"/>
              </a:rPr>
              <a:t>源操作数</a:t>
            </a:r>
            <a:r>
              <a:rPr lang="en-US" altLang="zh-CN" b="1" dirty="0" err="1">
                <a:solidFill>
                  <a:srgbClr val="C00000"/>
                </a:solidFill>
                <a:latin typeface="+mj-ea"/>
              </a:rPr>
              <a:t>src</a:t>
            </a:r>
            <a:r>
              <a:rPr lang="zh-CN" altLang="en-US" dirty="0">
                <a:latin typeface="+mj-ea"/>
              </a:rPr>
              <a:t>可以是：</a:t>
            </a:r>
            <a:endParaRPr lang="en-US" altLang="zh-CN" dirty="0">
              <a:latin typeface="+mj-ea"/>
            </a:endParaRPr>
          </a:p>
          <a:p>
            <a:pPr lvl="2">
              <a:lnSpc>
                <a:spcPct val="140000"/>
              </a:lnSpc>
            </a:pPr>
            <a:r>
              <a:rPr lang="zh-CN" altLang="en-US" dirty="0">
                <a:latin typeface="+mj-ea"/>
              </a:rPr>
              <a:t>立即数</a:t>
            </a:r>
            <a:endParaRPr lang="en-US" altLang="zh-CN" dirty="0">
              <a:latin typeface="+mj-ea"/>
            </a:endParaRPr>
          </a:p>
          <a:p>
            <a:pPr lvl="2">
              <a:lnSpc>
                <a:spcPct val="140000"/>
              </a:lnSpc>
            </a:pPr>
            <a:r>
              <a:rPr lang="zh-CN" altLang="en-US" dirty="0">
                <a:latin typeface="+mj-ea"/>
              </a:rPr>
              <a:t>寄存器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latin typeface="+mj-ea"/>
              </a:rPr>
              <a:t>目的操作数</a:t>
            </a:r>
            <a:r>
              <a:rPr lang="en-US" altLang="zh-CN" b="1" dirty="0" err="1">
                <a:solidFill>
                  <a:srgbClr val="C00000"/>
                </a:solidFill>
                <a:latin typeface="+mj-ea"/>
              </a:rPr>
              <a:t>dst</a:t>
            </a:r>
            <a:r>
              <a:rPr lang="zh-CN" altLang="en-US" dirty="0">
                <a:latin typeface="+mj-ea"/>
              </a:rPr>
              <a:t>必须是寄存器</a:t>
            </a:r>
            <a:endParaRPr lang="en-US" altLang="zh-CN" dirty="0">
              <a:latin typeface="+mj-ea"/>
            </a:endParaRPr>
          </a:p>
        </p:txBody>
      </p:sp>
      <p:sp>
        <p:nvSpPr>
          <p:cNvPr id="10242" name="灯片编号占位符 5">
            <a:extLst>
              <a:ext uri="{FF2B5EF4-FFF2-40B4-BE49-F238E27FC236}">
                <a16:creationId xmlns:a16="http://schemas.microsoft.com/office/drawing/2014/main" id="{C756EF1D-A151-4F5E-95DA-611D7BD8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182F96-5599-4ED4-9D8E-3B161C877948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FD33F-3A68-2F77-947D-7FBC4A3B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进程间通信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53DD1E-8120-68C6-AF38-BA6BBF3DB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8E603-C37C-9996-4BB0-A1B3E305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179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FE8C7-46F2-8342-A193-9089148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使用多个进程的应用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A8C6E-F029-1A4A-B959-2D7A2F33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一些应用程序选择使用不同进程来运行不同模块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优势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：功能模块化，避免重复造轮子（如数据库、界面绘制）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优势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：增强模块间隔离，增强安全保障（敏感数据的隔离）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优势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：提高应用容错能力，限制故障在模块间的传播</a:t>
            </a:r>
            <a:endParaRPr kumimoji="1" lang="en-US" altLang="zh-CN" dirty="0"/>
          </a:p>
          <a:p>
            <a:r>
              <a:rPr kumimoji="1" lang="zh-CN" altLang="en-US" dirty="0"/>
              <a:t>然而不同进程拥有不同的内存地址空间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进程与进程之间无法直接进行通信和交互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需要一种进程间通信的方式</a:t>
            </a:r>
            <a:endParaRPr kumimoji="1" lang="en-US" altLang="zh-CN" dirty="0"/>
          </a:p>
          <a:p>
            <a:pPr lvl="2"/>
            <a:r>
              <a:rPr kumimoji="1" lang="en-US" altLang="zh-CN" b="1" dirty="0">
                <a:solidFill>
                  <a:schemeClr val="accent1"/>
                </a:solidFill>
              </a:rPr>
              <a:t>IPC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Inter-Process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64109E-E34E-B747-8C66-78EFC4A1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3A2CD7-7827-9849-BF60-3E9D1DFF7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785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1F028-D02A-F849-96D0-41D07497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</a:t>
            </a:r>
            <a:r>
              <a:rPr kumimoji="1" lang="en-US" altLang="zh-CN" dirty="0"/>
              <a:t>IPC</a:t>
            </a:r>
            <a:r>
              <a:rPr kumimoji="1" lang="zh-CN" altLang="en-US" dirty="0"/>
              <a:t>的类型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33C9C2-E706-7740-9B0B-B04961C4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66BE5-8E89-404B-99DB-DAFC08BF6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DB7F4A-0E32-C74A-8DEC-58B688539106}"/>
              </a:ext>
            </a:extLst>
          </p:cNvPr>
          <p:cNvGraphicFramePr>
            <a:graphicFrameLocks noGrp="1"/>
          </p:cNvGraphicFramePr>
          <p:nvPr/>
        </p:nvGraphicFramePr>
        <p:xfrm>
          <a:off x="719956" y="1335968"/>
          <a:ext cx="7704088" cy="28811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26022">
                  <a:extLst>
                    <a:ext uri="{9D8B030D-6E8A-4147-A177-3AD203B41FA5}">
                      <a16:colId xmlns:a16="http://schemas.microsoft.com/office/drawing/2014/main" val="1585941552"/>
                    </a:ext>
                  </a:extLst>
                </a:gridCol>
                <a:gridCol w="1926022">
                  <a:extLst>
                    <a:ext uri="{9D8B030D-6E8A-4147-A177-3AD203B41FA5}">
                      <a16:colId xmlns:a16="http://schemas.microsoft.com/office/drawing/2014/main" val="2435578935"/>
                    </a:ext>
                  </a:extLst>
                </a:gridCol>
                <a:gridCol w="1926022">
                  <a:extLst>
                    <a:ext uri="{9D8B030D-6E8A-4147-A177-3AD203B41FA5}">
                      <a16:colId xmlns:a16="http://schemas.microsoft.com/office/drawing/2014/main" val="2516145049"/>
                    </a:ext>
                  </a:extLst>
                </a:gridCol>
                <a:gridCol w="1926022">
                  <a:extLst>
                    <a:ext uri="{9D8B030D-6E8A-4147-A177-3AD203B41FA5}">
                      <a16:colId xmlns:a16="http://schemas.microsoft.com/office/drawing/2014/main" val="4068793969"/>
                    </a:ext>
                  </a:extLst>
                </a:gridCol>
              </a:tblGrid>
              <a:tr h="504488">
                <a:tc>
                  <a:txBody>
                    <a:bodyPr/>
                    <a:lstStyle/>
                    <a:p>
                      <a:pPr algn="l"/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IPC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机制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数据抽象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参与者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方向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477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管道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文件接口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两个进程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单向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88242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共享内存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>
                          <a:solidFill>
                            <a:schemeClr val="accent1"/>
                          </a:solidFill>
                        </a:rPr>
                        <a:t>内存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多进程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单向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双向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7736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消息队列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>
                          <a:solidFill>
                            <a:schemeClr val="accent1"/>
                          </a:solidFill>
                        </a:rPr>
                        <a:t>消息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多进程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单向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双向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41857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信号接口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多进程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单向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767635"/>
                  </a:ext>
                </a:extLst>
              </a:tr>
              <a:tr h="504488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套接字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文件接口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两个进程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单向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双向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045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623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BEFD5-133F-8A16-EF27-E33D57A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同步原语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BFE2E8-8031-1F43-CB69-C7EE9D795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716EAF-CB7B-CF0E-E1BE-DBC52A11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25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-1</a:t>
            </a:r>
            <a:r>
              <a:rPr lang="zh-CN" altLang="en-US" dirty="0"/>
              <a:t>：</a:t>
            </a:r>
            <a:r>
              <a:rPr lang="en-US" altLang="zh-CN" dirty="0"/>
              <a:t>Test-and-Set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1167517"/>
          </a:xfrm>
        </p:spPr>
        <p:txBody>
          <a:bodyPr/>
          <a:lstStyle/>
          <a:p>
            <a:r>
              <a:rPr lang="zh-CN" altLang="en-US" dirty="0"/>
              <a:t>历史</a:t>
            </a:r>
            <a:endParaRPr lang="en-US" altLang="zh-CN" dirty="0"/>
          </a:p>
          <a:p>
            <a:pPr lvl="1"/>
            <a:r>
              <a:rPr lang="en-US" altLang="zh-CN" dirty="0"/>
              <a:t>1960</a:t>
            </a:r>
            <a:r>
              <a:rPr lang="zh-CN" altLang="en-US" dirty="0"/>
              <a:t>年代初期，</a:t>
            </a:r>
            <a:r>
              <a:rPr lang="en-US" altLang="zh-CN" dirty="0"/>
              <a:t>Burroughs B5000</a:t>
            </a:r>
            <a:r>
              <a:rPr lang="zh-CN" altLang="en-US" dirty="0"/>
              <a:t>首先引入</a:t>
            </a:r>
          </a:p>
        </p:txBody>
      </p:sp>
      <p:sp>
        <p:nvSpPr>
          <p:cNvPr id="4" name="矩形 3"/>
          <p:cNvSpPr/>
          <p:nvPr/>
        </p:nvSpPr>
        <p:spPr>
          <a:xfrm>
            <a:off x="827584" y="2857500"/>
            <a:ext cx="76328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1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TestAndSet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new) {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2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old =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; // fetch old value at 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3    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 = new; // store 'new' into 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4     return old; // return the old value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5 }</a:t>
            </a:r>
            <a:endParaRPr lang="zh-CN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74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-2</a:t>
            </a:r>
            <a:r>
              <a:rPr lang="zh-CN" altLang="en-US" dirty="0"/>
              <a:t>：</a:t>
            </a:r>
            <a:r>
              <a:rPr lang="en-US" altLang="zh-CN" dirty="0"/>
              <a:t>Compare-and-swap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172071"/>
          </a:xfrm>
        </p:spPr>
        <p:txBody>
          <a:bodyPr/>
          <a:lstStyle/>
          <a:p>
            <a:r>
              <a:rPr lang="zh-CN" altLang="en-US" dirty="0"/>
              <a:t>另一个原子的硬件原语</a:t>
            </a:r>
            <a:endParaRPr lang="en-US" altLang="zh-CN" dirty="0"/>
          </a:p>
          <a:p>
            <a:pPr lvl="1"/>
            <a:r>
              <a:rPr lang="en-US" altLang="zh-CN" dirty="0"/>
              <a:t>Compare-and-swap (on SPARC)</a:t>
            </a:r>
          </a:p>
          <a:p>
            <a:pPr lvl="1"/>
            <a:r>
              <a:rPr lang="en-US" altLang="zh-CN" dirty="0"/>
              <a:t>Compare-and-exchange (on x86)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7780" y="3361556"/>
            <a:ext cx="8568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1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CompareAndSwap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expected,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new)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2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actual =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3     if (actual == expected)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4        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 = new;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5     return actual;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6 }</a:t>
            </a:r>
            <a:endParaRPr lang="zh-CN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569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435280" cy="900442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新指令</a:t>
            </a:r>
            <a:r>
              <a:rPr lang="en-US" altLang="zh-CN" sz="2800" dirty="0"/>
              <a:t>-3</a:t>
            </a:r>
            <a:r>
              <a:rPr lang="zh-CN" altLang="en-US" sz="2800" dirty="0"/>
              <a:t>：</a:t>
            </a:r>
            <a:r>
              <a:rPr lang="en-US" altLang="zh-CN" sz="2800" dirty="0"/>
              <a:t>Load-linked &amp; Store-conditional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1273324"/>
            <a:ext cx="8568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1 int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LoadLinked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(int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 {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2     return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3 }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4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5 int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StoreConditional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(int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 int value) {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6     if (no one has updated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since the 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LoadLinked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to this address) { 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7        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= value;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8         return 1;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success!</a:t>
            </a:r>
            <a:b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9     } else {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         return 0;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failed to update</a:t>
            </a:r>
            <a:b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   }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}</a:t>
            </a:r>
            <a:endParaRPr lang="zh-CN" altLang="en-US" sz="16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602299-E6DE-7824-C762-813F8D47E275}"/>
              </a:ext>
            </a:extLst>
          </p:cNvPr>
          <p:cNvSpPr txBox="1"/>
          <p:nvPr/>
        </p:nvSpPr>
        <p:spPr>
          <a:xfrm>
            <a:off x="7308304" y="1025356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ARM</a:t>
            </a:r>
            <a:r>
              <a:rPr lang="zh-CN" altLang="en-US" sz="1800" dirty="0"/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8827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-4</a:t>
            </a:r>
            <a:r>
              <a:rPr lang="zh-CN" altLang="en-US" dirty="0"/>
              <a:t>：</a:t>
            </a:r>
            <a:r>
              <a:rPr lang="en-US" altLang="zh-CN" dirty="0"/>
              <a:t>Fetch-and-add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3587" y="1777380"/>
            <a:ext cx="61744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1 </a:t>
            </a:r>
            <a:r>
              <a:rPr lang="en-US" altLang="zh-CN" sz="2400" dirty="0" err="1">
                <a:latin typeface="Consolas" panose="020B0609020204030204" pitchFamily="49" charset="0"/>
              </a:rPr>
              <a:t>int</a:t>
            </a:r>
            <a:r>
              <a:rPr lang="en-US" altLang="zh-CN" sz="2400" dirty="0"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FetchAndAdd</a:t>
            </a:r>
            <a:r>
              <a:rPr lang="en-US" altLang="zh-CN" sz="2400" dirty="0"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</a:rPr>
              <a:t>int</a:t>
            </a:r>
            <a:r>
              <a:rPr lang="en-US" altLang="zh-CN" sz="2400" dirty="0">
                <a:latin typeface="Consolas" panose="020B0609020204030204" pitchFamily="49" charset="0"/>
              </a:rPr>
              <a:t> *</a:t>
            </a:r>
            <a:r>
              <a:rPr lang="en-US" altLang="zh-CN" sz="2400" dirty="0" err="1">
                <a:latin typeface="Consolas" panose="020B0609020204030204" pitchFamily="49" charset="0"/>
              </a:rPr>
              <a:t>ptr</a:t>
            </a:r>
            <a:r>
              <a:rPr lang="en-US" altLang="zh-CN" sz="2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2     </a:t>
            </a:r>
            <a:r>
              <a:rPr lang="en-US" altLang="zh-CN" sz="2400" dirty="0" err="1">
                <a:latin typeface="Consolas" panose="020B0609020204030204" pitchFamily="49" charset="0"/>
              </a:rPr>
              <a:t>int</a:t>
            </a:r>
            <a:r>
              <a:rPr lang="en-US" altLang="zh-CN" sz="2400" dirty="0">
                <a:latin typeface="Consolas" panose="020B0609020204030204" pitchFamily="49" charset="0"/>
              </a:rPr>
              <a:t> old = *</a:t>
            </a:r>
            <a:r>
              <a:rPr lang="en-US" altLang="zh-CN" sz="2400" dirty="0" err="1">
                <a:latin typeface="Consolas" panose="020B0609020204030204" pitchFamily="49" charset="0"/>
              </a:rPr>
              <a:t>ptr</a:t>
            </a:r>
            <a:r>
              <a:rPr lang="en-US" altLang="zh-CN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3     *</a:t>
            </a:r>
            <a:r>
              <a:rPr lang="en-US" altLang="zh-CN" sz="2400" dirty="0" err="1">
                <a:latin typeface="Consolas" panose="020B0609020204030204" pitchFamily="49" charset="0"/>
              </a:rPr>
              <a:t>ptr</a:t>
            </a:r>
            <a:r>
              <a:rPr lang="en-US" altLang="zh-CN" sz="2400" dirty="0">
                <a:latin typeface="Consolas" panose="020B0609020204030204" pitchFamily="49" charset="0"/>
              </a:rPr>
              <a:t> = old + 1;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4     return old;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5 }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129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 </a:t>
            </a:r>
            <a:r>
              <a:rPr lang="en-US" altLang="zh-CN" dirty="0"/>
              <a:t>Fetch-and-add </a:t>
            </a:r>
            <a:r>
              <a:rPr lang="zh-CN" altLang="en-US" dirty="0"/>
              <a:t>实现</a:t>
            </a:r>
            <a:r>
              <a:rPr lang="en-US" altLang="zh-CN" dirty="0"/>
              <a:t> Ticket 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1504" y="1308013"/>
            <a:ext cx="82296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typedef struct __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int ticket;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    int turn;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 } 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void </a:t>
            </a:r>
            <a:r>
              <a:rPr lang="en-US" altLang="zh-CN" sz="1400" dirty="0" err="1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lock_init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lock-&gt;ticket = 0;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    lock-&gt;turn = 0;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 }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void </a:t>
            </a:r>
            <a:r>
              <a:rPr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int 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myturn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400" dirty="0" err="1">
                <a:solidFill>
                  <a:srgbClr val="FF26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FetchAndAdd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(&amp;lock-&gt;ticket);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    while (lock-&gt;turn != 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myturn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14         ; </a:t>
            </a:r>
            <a:r>
              <a:rPr lang="en-US" altLang="zh-CN" sz="14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15 }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16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17 void </a:t>
            </a:r>
            <a:r>
              <a:rPr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18     lock-&gt;turn = lock-&gt;turn + 1;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19 }</a:t>
            </a:r>
            <a:endParaRPr lang="zh-CN" altLang="en-US" sz="40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297388"/>
            <a:ext cx="3240360" cy="936104"/>
          </a:xfrm>
          <a:prstGeom prst="rect">
            <a:avLst/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“叫号”的图片搜索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15381" b="9019"/>
          <a:stretch/>
        </p:blipFill>
        <p:spPr bwMode="auto">
          <a:xfrm>
            <a:off x="6660232" y="1201316"/>
            <a:ext cx="1954560" cy="158417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261012" y="4462971"/>
            <a:ext cx="47984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和</a:t>
            </a:r>
            <a:r>
              <a:rPr lang="en-US" altLang="zh-CN" b="1" dirty="0">
                <a:solidFill>
                  <a:schemeClr val="accent1"/>
                </a:solidFill>
              </a:rPr>
              <a:t>Spin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Lock</a:t>
            </a:r>
            <a:r>
              <a:rPr lang="zh-CN" altLang="en-US" b="1" dirty="0">
                <a:solidFill>
                  <a:schemeClr val="accent1"/>
                </a:solidFill>
              </a:rPr>
              <a:t>相比，</a:t>
            </a:r>
            <a:r>
              <a:rPr lang="en-US" altLang="zh-CN" b="1" dirty="0">
                <a:solidFill>
                  <a:schemeClr val="accent1"/>
                </a:solidFill>
              </a:rPr>
              <a:t>Ticket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Lock</a:t>
            </a:r>
            <a:r>
              <a:rPr lang="zh-CN" altLang="en-US" b="1" dirty="0">
                <a:solidFill>
                  <a:schemeClr val="accent1"/>
                </a:solidFill>
              </a:rPr>
              <a:t>具有公平性</a:t>
            </a:r>
          </a:p>
        </p:txBody>
      </p:sp>
    </p:spTree>
    <p:extLst>
      <p:ext uri="{BB962C8B-B14F-4D97-AF65-F5344CB8AC3E}">
        <p14:creationId xmlns:p14="http://schemas.microsoft.com/office/powerpoint/2010/main" val="240544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B6393-54AD-D04F-9860-5BB6FC578869}"/>
              </a:ext>
            </a:extLst>
          </p:cNvPr>
          <p:cNvSpPr/>
          <p:nvPr/>
        </p:nvSpPr>
        <p:spPr>
          <a:xfrm>
            <a:off x="2514021" y="1561356"/>
            <a:ext cx="4115957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while(</a:t>
            </a:r>
            <a:r>
              <a:rPr lang="en-US" altLang="zh-CN" sz="1600" dirty="0">
                <a:latin typeface="Courier" pitchFamily="2" charset="0"/>
              </a:rPr>
              <a:t>locked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	/* busy waiting */;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C1C56-0FB7-7D47-8B13-CFA52B07FC25}"/>
              </a:ext>
            </a:extLst>
          </p:cNvPr>
          <p:cNvSpPr/>
          <p:nvPr/>
        </p:nvSpPr>
        <p:spPr>
          <a:xfrm>
            <a:off x="457200" y="1158690"/>
            <a:ext cx="3528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之前互斥锁的实现中：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F9E56-9CEF-F64A-A6A3-44ABBB07E253}"/>
              </a:ext>
            </a:extLst>
          </p:cNvPr>
          <p:cNvSpPr/>
          <p:nvPr/>
        </p:nvSpPr>
        <p:spPr>
          <a:xfrm>
            <a:off x="251520" y="2522497"/>
            <a:ext cx="580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条件变量：利用睡眠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唤醒机制，避免无意义的等待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4ADA1-3BC6-E341-B5B8-CB7193482BC5}"/>
              </a:ext>
            </a:extLst>
          </p:cNvPr>
          <p:cNvSpPr/>
          <p:nvPr/>
        </p:nvSpPr>
        <p:spPr>
          <a:xfrm>
            <a:off x="611560" y="3266196"/>
            <a:ext cx="3444919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if(!</a:t>
            </a:r>
            <a:r>
              <a:rPr lang="en-US" sz="1600" dirty="0" err="1">
                <a:latin typeface="Courier" pitchFamily="2" charset="0"/>
              </a:rPr>
              <a:t>some_condition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Courier" pitchFamily="2" charset="0"/>
              </a:rPr>
              <a:t>     </a:t>
            </a:r>
            <a:r>
              <a:rPr lang="en-US" altLang="zh-CN" sz="1600" dirty="0" err="1">
                <a:latin typeface="Courier" pitchFamily="2" charset="0"/>
              </a:rPr>
              <a:t>cond_</a:t>
            </a:r>
            <a:r>
              <a:rPr lang="en-US" sz="1600" dirty="0" err="1">
                <a:latin typeface="Courier" pitchFamily="2" charset="0"/>
              </a:rPr>
              <a:t>wait</a:t>
            </a:r>
            <a:r>
              <a:rPr lang="en-US" sz="1600" dirty="0">
                <a:latin typeface="Courier" pitchFamily="2" charset="0"/>
              </a:rPr>
              <a:t>(condition);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BFFCC-B428-B447-B2AE-B60FD81EE19A}"/>
              </a:ext>
            </a:extLst>
          </p:cNvPr>
          <p:cNvSpPr/>
          <p:nvPr/>
        </p:nvSpPr>
        <p:spPr>
          <a:xfrm>
            <a:off x="4972117" y="3937620"/>
            <a:ext cx="3315721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u</a:t>
            </a:r>
            <a:r>
              <a:rPr lang="en-CN" sz="1600">
                <a:latin typeface="Courier" pitchFamily="2" charset="0"/>
              </a:rPr>
              <a:t>pdate(some_condition);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Courier" pitchFamily="2" charset="0"/>
              </a:rPr>
              <a:t>cond_</a:t>
            </a:r>
            <a:r>
              <a:rPr lang="en-US" sz="1600" dirty="0" err="1">
                <a:latin typeface="Courier" pitchFamily="2" charset="0"/>
              </a:rPr>
              <a:t>s</a:t>
            </a:r>
            <a:r>
              <a:rPr lang="en-CN" sz="1600">
                <a:latin typeface="Courier" pitchFamily="2" charset="0"/>
              </a:rPr>
              <a:t>ignal(condition);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B1FD2D-A576-4742-95F9-7AABC34B7B25}"/>
              </a:ext>
            </a:extLst>
          </p:cNvPr>
          <p:cNvCxnSpPr>
            <a:cxnSpLocks/>
          </p:cNvCxnSpPr>
          <p:nvPr/>
        </p:nvCxnSpPr>
        <p:spPr>
          <a:xfrm>
            <a:off x="4499992" y="3266196"/>
            <a:ext cx="0" cy="2182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AD25CF8-8A23-3A47-85E8-9989487DA3B1}"/>
              </a:ext>
            </a:extLst>
          </p:cNvPr>
          <p:cNvSpPr/>
          <p:nvPr/>
        </p:nvSpPr>
        <p:spPr>
          <a:xfrm>
            <a:off x="1373145" y="3048196"/>
            <a:ext cx="169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-0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3C098B-068C-5241-8488-770C0C4992C1}"/>
              </a:ext>
            </a:extLst>
          </p:cNvPr>
          <p:cNvSpPr/>
          <p:nvPr/>
        </p:nvSpPr>
        <p:spPr>
          <a:xfrm>
            <a:off x="5365068" y="3037073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-1</a:t>
            </a:r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308B54-3D14-8C42-9214-2258911A51A5}"/>
              </a:ext>
            </a:extLst>
          </p:cNvPr>
          <p:cNvSpPr/>
          <p:nvPr/>
        </p:nvSpPr>
        <p:spPr>
          <a:xfrm>
            <a:off x="611560" y="4534912"/>
            <a:ext cx="3240395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Wake up and check condition again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2E53A-53B1-284E-9035-AACCFF812345}"/>
              </a:ext>
            </a:extLst>
          </p:cNvPr>
          <p:cNvCxnSpPr/>
          <p:nvPr/>
        </p:nvCxnSpPr>
        <p:spPr>
          <a:xfrm>
            <a:off x="4056479" y="3937620"/>
            <a:ext cx="1308589" cy="12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641499-2852-A241-BC50-11D30E8F2E22}"/>
              </a:ext>
            </a:extLst>
          </p:cNvPr>
          <p:cNvCxnSpPr>
            <a:cxnSpLocks/>
          </p:cNvCxnSpPr>
          <p:nvPr/>
        </p:nvCxnSpPr>
        <p:spPr>
          <a:xfrm flipH="1">
            <a:off x="3189437" y="4662092"/>
            <a:ext cx="2030636" cy="13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862589-F7D1-F740-A45B-128EA05A0574}"/>
              </a:ext>
            </a:extLst>
          </p:cNvPr>
          <p:cNvSpPr/>
          <p:nvPr/>
        </p:nvSpPr>
        <p:spPr>
          <a:xfrm>
            <a:off x="1259632" y="3742316"/>
            <a:ext cx="2638970" cy="323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ED20E8-EC1A-6741-903D-5E62AB084EDA}"/>
              </a:ext>
            </a:extLst>
          </p:cNvPr>
          <p:cNvSpPr/>
          <p:nvPr/>
        </p:nvSpPr>
        <p:spPr>
          <a:xfrm>
            <a:off x="4934004" y="4369668"/>
            <a:ext cx="3022365" cy="335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4BAA0-3F33-034E-909B-09655632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E6A03-D9A9-BB42-B6D7-EB6B9732BE67}"/>
              </a:ext>
            </a:extLst>
          </p:cNvPr>
          <p:cNvSpPr/>
          <p:nvPr/>
        </p:nvSpPr>
        <p:spPr>
          <a:xfrm>
            <a:off x="1087699" y="41655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调度到其他线程执行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02E30DE-F31F-934C-A5DA-59820D2E38F0}"/>
              </a:ext>
            </a:extLst>
          </p:cNvPr>
          <p:cNvSpPr/>
          <p:nvPr/>
        </p:nvSpPr>
        <p:spPr>
          <a:xfrm>
            <a:off x="3109326" y="529433"/>
            <a:ext cx="580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条件变量：利用</a:t>
            </a:r>
            <a:r>
              <a:rPr lang="zh-CN" altLang="en-US" b="1" dirty="0">
                <a:latin typeface="Courier" pitchFamily="2" charset="0"/>
              </a:rPr>
              <a:t>睡眠</a:t>
            </a:r>
            <a:r>
              <a:rPr lang="en-US" altLang="zh-CN" b="1" dirty="0">
                <a:latin typeface="Courier" pitchFamily="2" charset="0"/>
              </a:rPr>
              <a:t>/</a:t>
            </a:r>
            <a:r>
              <a:rPr lang="zh-CN" altLang="en-US" b="1" dirty="0">
                <a:latin typeface="Courier" pitchFamily="2" charset="0"/>
              </a:rPr>
              <a:t>唤醒</a:t>
            </a:r>
            <a:r>
              <a:rPr lang="zh-CN" altLang="en-US" dirty="0">
                <a:latin typeface="Courier" pitchFamily="2" charset="0"/>
              </a:rPr>
              <a:t>机制，避免无意义的等待</a:t>
            </a:r>
            <a:endParaRPr lang="en-CN" dirty="0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101B5CB-F4FA-F549-AADB-D71E6FAFF9A8}"/>
              </a:ext>
            </a:extLst>
          </p:cNvPr>
          <p:cNvSpPr/>
          <p:nvPr/>
        </p:nvSpPr>
        <p:spPr>
          <a:xfrm>
            <a:off x="3653236" y="1058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solidFill>
                  <a:srgbClr val="FF0000"/>
                </a:solidFill>
              </a:rPr>
              <a:t>让</a:t>
            </a:r>
            <a:r>
              <a:rPr lang="zh-CN" altLang="en-US" dirty="0">
                <a:solidFill>
                  <a:srgbClr val="FF0000"/>
                </a:solidFill>
              </a:rPr>
              <a:t>操作系统的</a:t>
            </a:r>
            <a:r>
              <a:rPr lang="en-CN">
                <a:solidFill>
                  <a:srgbClr val="FF0000"/>
                </a:solidFill>
              </a:rPr>
              <a:t>调度器调度其他</a:t>
            </a:r>
            <a:r>
              <a:rPr lang="zh-CN" altLang="en-US" dirty="0">
                <a:solidFill>
                  <a:srgbClr val="FF0000"/>
                </a:solidFill>
              </a:rPr>
              <a:t>进程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CN">
                <a:solidFill>
                  <a:srgbClr val="FF0000"/>
                </a:solidFill>
              </a:rPr>
              <a:t>线程执行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8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0288D931-B31C-40ED-9734-69889703F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算术指令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82755" name="Group 67">
            <a:extLst>
              <a:ext uri="{FF2B5EF4-FFF2-40B4-BE49-F238E27FC236}">
                <a16:creationId xmlns:a16="http://schemas.microsoft.com/office/drawing/2014/main" id="{B02AB896-CF57-4FF6-8C85-5047E144C7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229599" cy="2591028"/>
        </p:xfrm>
        <a:graphic>
          <a:graphicData uri="http://schemas.openxmlformats.org/drawingml/2006/table">
            <a:tbl>
              <a:tblPr/>
              <a:tblGrid>
                <a:gridCol w="2899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6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add Rd,Rn,Op2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+ Op2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加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sub Rd,Rn,Op2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- Op2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减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×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乘（</a:t>
                      </a:r>
                      <a:r>
                        <a:rPr kumimoji="1" lang="en-US" altLang="zh-CN" sz="2000" dirty="0" err="1"/>
                        <a:t>smul</a:t>
                      </a:r>
                      <a:r>
                        <a:rPr kumimoji="1" lang="en-US" altLang="zh-CN" sz="2000" dirty="0"/>
                        <a:t>/</a:t>
                      </a:r>
                      <a:r>
                        <a:rPr kumimoji="1" lang="en-US" altLang="zh-CN" sz="2000" dirty="0" err="1"/>
                        <a:t>umul</a:t>
                      </a:r>
                      <a:r>
                        <a:rPr kumimoji="1" lang="zh-CN" altLang="en-US" sz="2000" dirty="0"/>
                        <a:t>）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div Rd,Rn,Op2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÷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除（</a:t>
                      </a:r>
                      <a:r>
                        <a:rPr kumimoji="1" lang="en-US" altLang="zh-CN" sz="2000" dirty="0" err="1"/>
                        <a:t>sdiv</a:t>
                      </a:r>
                      <a:r>
                        <a:rPr kumimoji="1" lang="en-US" altLang="zh-CN" sz="2000" dirty="0"/>
                        <a:t>/</a:t>
                      </a:r>
                      <a:r>
                        <a:rPr kumimoji="1" lang="en-US" altLang="zh-CN" sz="2000" dirty="0" err="1"/>
                        <a:t>udiv</a:t>
                      </a:r>
                      <a:r>
                        <a:rPr kumimoji="1" lang="zh-CN" altLang="en-US" sz="2000" dirty="0"/>
                        <a:t>）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neg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Rd,Rn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-Rn</a:t>
                      </a: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dirty="0"/>
                        <a:t>取相反数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626" name="灯片编号占位符 5">
            <a:extLst>
              <a:ext uri="{FF2B5EF4-FFF2-40B4-BE49-F238E27FC236}">
                <a16:creationId xmlns:a16="http://schemas.microsoft.com/office/drawing/2014/main" id="{65B8425E-0BB3-4913-8B2A-ED3077E4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A16687-571E-453C-97B6-83F62D501F1A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D1909-FBA9-1E4E-A133-3AEDCF0C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98056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偏向读者</a:t>
            </a:r>
            <a:br>
              <a:rPr kumimoji="1" lang="en-US" altLang="zh-CN" dirty="0"/>
            </a:br>
            <a:r>
              <a:rPr kumimoji="1" lang="zh-CN" altLang="en-US" dirty="0"/>
              <a:t>的读写锁</a:t>
            </a:r>
            <a:br>
              <a:rPr kumimoji="1" lang="en-US" altLang="zh-CN" dirty="0"/>
            </a:br>
            <a:r>
              <a:rPr kumimoji="1" lang="zh-CN" altLang="en-US" dirty="0"/>
              <a:t>实现示例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D908A4-7B82-DF49-895D-319B5652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3D04D1-BF96-CC4D-89BC-1498737D3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120DC-D9F3-7E44-8CCD-24F1CA30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1664"/>
            <a:ext cx="5985541" cy="50255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EED302-D910-C847-BC7A-26AE6879C464}"/>
              </a:ext>
            </a:extLst>
          </p:cNvPr>
          <p:cNvSpPr/>
          <p:nvPr/>
        </p:nvSpPr>
        <p:spPr>
          <a:xfrm>
            <a:off x="323528" y="2353444"/>
            <a:ext cx="2160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Reader</a:t>
            </a:r>
            <a:r>
              <a:rPr lang="zh-CN" altLang="en-US" dirty="0">
                <a:solidFill>
                  <a:srgbClr val="C00000"/>
                </a:solidFill>
              </a:rPr>
              <a:t>计数器：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表示有多少读者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F5930-435B-D440-BB6D-C4D588EBE3D2}"/>
              </a:ext>
            </a:extLst>
          </p:cNvPr>
          <p:cNvSpPr/>
          <p:nvPr/>
        </p:nvSpPr>
        <p:spPr>
          <a:xfrm>
            <a:off x="3441048" y="2349061"/>
            <a:ext cx="5483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rgbClr val="C00000"/>
                </a:solidFill>
                <a:latin typeface="+mn-ea"/>
              </a:rPr>
              <a:t>第一个</a:t>
            </a:r>
            <a:r>
              <a:rPr lang="en-US" altLang="zh-CN" sz="1600" dirty="0">
                <a:solidFill>
                  <a:srgbClr val="C00000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最后一个</a:t>
            </a:r>
            <a:r>
              <a:rPr lang="en-US" altLang="zh-CN" sz="1600" dirty="0">
                <a:solidFill>
                  <a:srgbClr val="C00000"/>
                </a:solidFill>
                <a:latin typeface="+mn-ea"/>
              </a:rPr>
              <a:t>reader</a:t>
            </a: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负责获取</a:t>
            </a:r>
            <a:r>
              <a:rPr lang="en-US" altLang="zh-CN" sz="1600" dirty="0">
                <a:solidFill>
                  <a:srgbClr val="C00000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释放写锁</a:t>
            </a:r>
            <a:endParaRPr lang="en-CN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82E49-BD4B-BC48-8633-36181E1E1FB5}"/>
              </a:ext>
            </a:extLst>
          </p:cNvPr>
          <p:cNvSpPr/>
          <p:nvPr/>
        </p:nvSpPr>
        <p:spPr>
          <a:xfrm>
            <a:off x="6732240" y="3933659"/>
            <a:ext cx="2634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rgbClr val="C00000"/>
                </a:solidFill>
              </a:rPr>
              <a:t>只有当完全没有读者时</a:t>
            </a:r>
            <a:r>
              <a:rPr lang="zh-CN" altLang="en-US" sz="1600" dirty="0">
                <a:solidFill>
                  <a:srgbClr val="C00000"/>
                </a:solidFill>
              </a:rPr>
              <a:t>，写者才能进入临界区</a:t>
            </a:r>
            <a:endParaRPr lang="en-CN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同步原语对比：互斥锁 </a:t>
            </a:r>
            <a:r>
              <a:rPr lang="en-US" altLang="zh-CN" dirty="0"/>
              <a:t>vs </a:t>
            </a:r>
            <a:r>
              <a:rPr lang="zh-CN" altLang="en-US" dirty="0"/>
              <a:t>读写锁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6E54-1627-4E46-A133-BE4E9B8F511C}"/>
              </a:ext>
            </a:extLst>
          </p:cNvPr>
          <p:cNvSpPr/>
          <p:nvPr/>
        </p:nvSpPr>
        <p:spPr>
          <a:xfrm>
            <a:off x="350904" y="1745336"/>
            <a:ext cx="7749488" cy="2778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接口不同：读写锁区分读者与写者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针对场景不同</a:t>
            </a:r>
            <a:r>
              <a:rPr lang="zh-CN" altLang="en-US" dirty="0"/>
              <a:t>：获取</a:t>
            </a:r>
            <a:r>
              <a:rPr lang="zh-CN" altLang="en-US" b="1" dirty="0"/>
              <a:t>更多程序语义</a:t>
            </a:r>
            <a:r>
              <a:rPr lang="zh-CN" altLang="en-US" dirty="0"/>
              <a:t>，标明只读代码段，达到更好性能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读写锁在读多写少场景中可以显著</a:t>
            </a:r>
            <a:r>
              <a:rPr lang="zh-CN" altLang="en-US" b="1" dirty="0"/>
              <a:t>提升读者并行度</a:t>
            </a:r>
            <a:endParaRPr lang="en-US" altLang="zh-CN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即允许多个读者同时执行读临界区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只用写者锁，则与互斥锁的语义基本相同</a:t>
            </a:r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36A47-7086-3549-BC08-2114C1C9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D89C-E73F-D542-B656-808BE6AF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81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同步原语对比：互斥锁 </a:t>
            </a:r>
            <a:r>
              <a:rPr lang="en-US" altLang="zh-CN" dirty="0"/>
              <a:t>vs </a:t>
            </a:r>
            <a:r>
              <a:rPr lang="zh-CN" altLang="en-US" dirty="0"/>
              <a:t>读写锁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36A47-7086-3549-BC08-2114C1C9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D89C-E73F-D542-B656-808BE6AF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678028-EE2E-2D48-A15F-7A3CCFF0A8B4}"/>
              </a:ext>
            </a:extLst>
          </p:cNvPr>
          <p:cNvCxnSpPr/>
          <p:nvPr/>
        </p:nvCxnSpPr>
        <p:spPr>
          <a:xfrm flipV="1">
            <a:off x="4572000" y="1497818"/>
            <a:ext cx="0" cy="34563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B725FFA-628D-1D4B-8DBA-4D57ECC9E857}"/>
              </a:ext>
            </a:extLst>
          </p:cNvPr>
          <p:cNvSpPr/>
          <p:nvPr/>
        </p:nvSpPr>
        <p:spPr>
          <a:xfrm>
            <a:off x="755576" y="149781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Reader</a:t>
            </a:r>
            <a:r>
              <a:rPr lang="zh-CN" altLang="en-US"/>
              <a:t> </a:t>
            </a:r>
            <a:r>
              <a:rPr lang="en-US" altLang="zh-CN"/>
              <a:t>0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D9E05B-DC5B-5048-89DD-24E97F870E04}"/>
              </a:ext>
            </a:extLst>
          </p:cNvPr>
          <p:cNvSpPr/>
          <p:nvPr/>
        </p:nvSpPr>
        <p:spPr>
          <a:xfrm>
            <a:off x="2553817" y="148934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Reader</a:t>
            </a:r>
            <a:r>
              <a:rPr lang="zh-CN" altLang="en-US"/>
              <a:t> </a:t>
            </a:r>
            <a:r>
              <a:rPr lang="en-US" altLang="zh-CN"/>
              <a:t>1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7DC6A-37A5-6942-B02B-91E0B39B15CB}"/>
              </a:ext>
            </a:extLst>
          </p:cNvPr>
          <p:cNvSpPr/>
          <p:nvPr/>
        </p:nvSpPr>
        <p:spPr>
          <a:xfrm>
            <a:off x="217445" y="2039473"/>
            <a:ext cx="22525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lock(&amp;glock);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// Reader CS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unlock(&amp;glock);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539C3-0B08-3C40-9697-61129D88D1CD}"/>
              </a:ext>
            </a:extLst>
          </p:cNvPr>
          <p:cNvSpPr/>
          <p:nvPr/>
        </p:nvSpPr>
        <p:spPr>
          <a:xfrm>
            <a:off x="2282476" y="3547141"/>
            <a:ext cx="22525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lock(&amp;glock);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// Reader CS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unlock(&amp;glock);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A592DD-A6C2-6F41-A20F-F5BF6CF8FAFF}"/>
              </a:ext>
            </a:extLst>
          </p:cNvPr>
          <p:cNvSpPr/>
          <p:nvPr/>
        </p:nvSpPr>
        <p:spPr>
          <a:xfrm>
            <a:off x="2468559" y="2056942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lock(&amp;glock);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8A9D29-2DE6-3A4B-929E-82A99137BF4B}"/>
              </a:ext>
            </a:extLst>
          </p:cNvPr>
          <p:cNvCxnSpPr>
            <a:cxnSpLocks/>
          </p:cNvCxnSpPr>
          <p:nvPr/>
        </p:nvCxnSpPr>
        <p:spPr>
          <a:xfrm>
            <a:off x="3059832" y="2426274"/>
            <a:ext cx="0" cy="10905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8A5FF98-940A-5847-9BCE-D54FBE83C54B}"/>
              </a:ext>
            </a:extLst>
          </p:cNvPr>
          <p:cNvSpPr/>
          <p:nvPr/>
        </p:nvSpPr>
        <p:spPr>
          <a:xfrm>
            <a:off x="3180563" y="26016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被阻塞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6A5632-6DB9-584C-A41A-3224C8486B76}"/>
              </a:ext>
            </a:extLst>
          </p:cNvPr>
          <p:cNvSpPr/>
          <p:nvPr/>
        </p:nvSpPr>
        <p:spPr>
          <a:xfrm>
            <a:off x="5213606" y="134823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Reader</a:t>
            </a:r>
            <a:r>
              <a:rPr lang="zh-CN" altLang="en-US"/>
              <a:t> </a:t>
            </a:r>
            <a:r>
              <a:rPr lang="en-US" altLang="zh-CN"/>
              <a:t>0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4681A-2C8A-1445-9B98-1BE7D2F5E92A}"/>
              </a:ext>
            </a:extLst>
          </p:cNvPr>
          <p:cNvSpPr/>
          <p:nvPr/>
        </p:nvSpPr>
        <p:spPr>
          <a:xfrm>
            <a:off x="7011847" y="133976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Reader</a:t>
            </a:r>
            <a:r>
              <a:rPr lang="zh-CN" altLang="en-US"/>
              <a:t> </a:t>
            </a:r>
            <a:r>
              <a:rPr lang="en-US" altLang="zh-CN"/>
              <a:t>1</a:t>
            </a:r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490F7C-6ABF-8B4E-AE81-C9EF04743551}"/>
              </a:ext>
            </a:extLst>
          </p:cNvPr>
          <p:cNvSpPr/>
          <p:nvPr/>
        </p:nvSpPr>
        <p:spPr>
          <a:xfrm>
            <a:off x="4675475" y="1889892"/>
            <a:ext cx="211468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reader_lock(</a:t>
            </a:r>
          </a:p>
          <a:p>
            <a:r>
              <a:rPr lang="en-CN">
                <a:latin typeface="Courier" pitchFamily="2" charset="0"/>
              </a:rPr>
              <a:t>   &amp;glock);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// Reader CS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reader_unlock(</a:t>
            </a:r>
          </a:p>
          <a:p>
            <a:r>
              <a:rPr lang="en-CN">
                <a:latin typeface="Courier" pitchFamily="2" charset="0"/>
              </a:rPr>
              <a:t>    &amp;glock);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395FDD-0AC9-B44D-B8F1-44C728340054}"/>
              </a:ext>
            </a:extLst>
          </p:cNvPr>
          <p:cNvSpPr/>
          <p:nvPr/>
        </p:nvSpPr>
        <p:spPr>
          <a:xfrm>
            <a:off x="6819619" y="1894088"/>
            <a:ext cx="211468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reader_lock(</a:t>
            </a:r>
          </a:p>
          <a:p>
            <a:r>
              <a:rPr lang="en-CN">
                <a:latin typeface="Courier" pitchFamily="2" charset="0"/>
              </a:rPr>
              <a:t>   &amp;glock);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// Reader CS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reader_unlock(</a:t>
            </a:r>
          </a:p>
          <a:p>
            <a:r>
              <a:rPr lang="en-CN">
                <a:latin typeface="Courier" pitchFamily="2" charset="0"/>
              </a:rPr>
              <a:t>    &amp;glock);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973C49-4E1F-0540-B0A6-6079D20D572E}"/>
              </a:ext>
            </a:extLst>
          </p:cNvPr>
          <p:cNvSpPr/>
          <p:nvPr/>
        </p:nvSpPr>
        <p:spPr>
          <a:xfrm>
            <a:off x="6236158" y="42963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同时执行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9729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</a:t>
            </a:r>
            <a:endParaRPr lang="en-CN"/>
          </a:p>
        </p:txBody>
      </p:sp>
      <p:pic>
        <p:nvPicPr>
          <p:cNvPr id="5" name="Picture 4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7381DA60-6C45-C543-AF4D-0B01D2966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93404"/>
            <a:ext cx="1369030" cy="6436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6F74E-67BA-0F47-A582-8BE509BD14DA}"/>
              </a:ext>
            </a:extLst>
          </p:cNvPr>
          <p:cNvCxnSpPr>
            <a:cxnSpLocks/>
          </p:cNvCxnSpPr>
          <p:nvPr/>
        </p:nvCxnSpPr>
        <p:spPr>
          <a:xfrm>
            <a:off x="539552" y="1993404"/>
            <a:ext cx="9361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225A7C-4A65-174C-B2F3-A4DD1E039852}"/>
              </a:ext>
            </a:extLst>
          </p:cNvPr>
          <p:cNvCxnSpPr>
            <a:cxnSpLocks/>
          </p:cNvCxnSpPr>
          <p:nvPr/>
        </p:nvCxnSpPr>
        <p:spPr>
          <a:xfrm>
            <a:off x="1475656" y="1196924"/>
            <a:ext cx="0" cy="8440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17B9E2-3A7B-4843-B415-CE99D0AD91C7}"/>
              </a:ext>
            </a:extLst>
          </p:cNvPr>
          <p:cNvCxnSpPr>
            <a:cxnSpLocks/>
          </p:cNvCxnSpPr>
          <p:nvPr/>
        </p:nvCxnSpPr>
        <p:spPr>
          <a:xfrm>
            <a:off x="2952259" y="1196924"/>
            <a:ext cx="0" cy="7709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6BCCDF-EF95-2741-A54A-E485F210D9AE}"/>
              </a:ext>
            </a:extLst>
          </p:cNvPr>
          <p:cNvCxnSpPr>
            <a:cxnSpLocks/>
          </p:cNvCxnSpPr>
          <p:nvPr/>
        </p:nvCxnSpPr>
        <p:spPr>
          <a:xfrm>
            <a:off x="539552" y="3481118"/>
            <a:ext cx="9361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AE5D5910-42B3-EB46-81B7-F802EC280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33190" y="1642278"/>
            <a:ext cx="1369030" cy="643667"/>
          </a:xfrm>
          <a:prstGeom prst="rect">
            <a:avLst/>
          </a:prstGeom>
        </p:spPr>
      </p:pic>
      <p:pic>
        <p:nvPicPr>
          <p:cNvPr id="27" name="Picture 26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6A5DDA36-41ED-334D-849C-882594BE37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1356" y="2731299"/>
            <a:ext cx="1369030" cy="643667"/>
          </a:xfrm>
          <a:prstGeom prst="rect">
            <a:avLst/>
          </a:prstGeom>
        </p:spPr>
      </p:pic>
      <p:pic>
        <p:nvPicPr>
          <p:cNvPr id="29" name="Picture 28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8441C00D-F967-E647-8CFD-891E3A003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7070" y="3070437"/>
            <a:ext cx="1369030" cy="64366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56502F-A376-6540-AC2C-0F0FAE6C6316}"/>
              </a:ext>
            </a:extLst>
          </p:cNvPr>
          <p:cNvCxnSpPr>
            <a:cxnSpLocks/>
          </p:cNvCxnSpPr>
          <p:nvPr/>
        </p:nvCxnSpPr>
        <p:spPr>
          <a:xfrm>
            <a:off x="1468294" y="3433564"/>
            <a:ext cx="0" cy="8440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C5B724-E5F7-C641-A1A8-1FB798CF8197}"/>
              </a:ext>
            </a:extLst>
          </p:cNvPr>
          <p:cNvCxnSpPr>
            <a:cxnSpLocks/>
          </p:cNvCxnSpPr>
          <p:nvPr/>
        </p:nvCxnSpPr>
        <p:spPr>
          <a:xfrm>
            <a:off x="2952259" y="1921396"/>
            <a:ext cx="61162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AC1A5F-24F9-CC44-9841-BBD4DFB0FE0A}"/>
              </a:ext>
            </a:extLst>
          </p:cNvPr>
          <p:cNvCxnSpPr>
            <a:cxnSpLocks/>
          </p:cNvCxnSpPr>
          <p:nvPr/>
        </p:nvCxnSpPr>
        <p:spPr>
          <a:xfrm>
            <a:off x="3064656" y="3361556"/>
            <a:ext cx="0" cy="8440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9B3A9E-C55A-F444-8CA9-6AE7A963A1AC}"/>
              </a:ext>
            </a:extLst>
          </p:cNvPr>
          <p:cNvCxnSpPr>
            <a:cxnSpLocks/>
          </p:cNvCxnSpPr>
          <p:nvPr/>
        </p:nvCxnSpPr>
        <p:spPr>
          <a:xfrm>
            <a:off x="3064656" y="3396365"/>
            <a:ext cx="4992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A708406-1C33-6A4F-A983-3E1D70E0FB4D}"/>
              </a:ext>
            </a:extLst>
          </p:cNvPr>
          <p:cNvSpPr/>
          <p:nvPr/>
        </p:nvSpPr>
        <p:spPr>
          <a:xfrm>
            <a:off x="1200266" y="4425901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/>
              <a:t>十字路口的“困境”</a:t>
            </a:r>
            <a:endParaRPr lang="en-US" altLang="zh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94E6F2-B919-4445-A567-C2BC174E590F}"/>
              </a:ext>
            </a:extLst>
          </p:cNvPr>
          <p:cNvSpPr/>
          <p:nvPr/>
        </p:nvSpPr>
        <p:spPr>
          <a:xfrm>
            <a:off x="4564394" y="853862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>
                <a:latin typeface="Courier" pitchFamily="2" charset="0"/>
              </a:rPr>
              <a:t>void proc_A(void)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void proc_B(void)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A2116D-4EED-764B-96C4-3C81E2D92818}"/>
              </a:ext>
            </a:extLst>
          </p:cNvPr>
          <p:cNvSpPr/>
          <p:nvPr/>
        </p:nvSpPr>
        <p:spPr>
          <a:xfrm>
            <a:off x="5297729" y="4425901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dirty="0"/>
              <a:t>T1</a:t>
            </a:r>
            <a:r>
              <a:rPr lang="zh-CN" altLang="en-US" dirty="0"/>
              <a:t>时刻的死锁</a:t>
            </a:r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820F0-1F40-CF4F-ABF0-D776AD64C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D32A9-F5FA-754D-9DB1-F55FB50A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8555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死锁预防：方法一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3E768-8035-7343-90D8-FB5A1683F58E}"/>
              </a:ext>
            </a:extLst>
          </p:cNvPr>
          <p:cNvSpPr/>
          <p:nvPr/>
        </p:nvSpPr>
        <p:spPr>
          <a:xfrm>
            <a:off x="457200" y="1123376"/>
            <a:ext cx="6536457" cy="56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避免互斥访问：通过其他手段（如代理执行）</a:t>
            </a:r>
            <a:endParaRPr lang="en-US" altLang="zh-CN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4A6D0-501A-6B4E-88ED-90AF20FA9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F23DA7-B43A-924D-B485-9645D2F6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1A7D4F-D6E5-2C4B-9DB2-66401919F391}"/>
              </a:ext>
            </a:extLst>
          </p:cNvPr>
          <p:cNvSpPr/>
          <p:nvPr/>
        </p:nvSpPr>
        <p:spPr>
          <a:xfrm>
            <a:off x="1619672" y="259413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代理线程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BA8EA-5FC2-2344-9A87-80B41151461C}"/>
              </a:ext>
            </a:extLst>
          </p:cNvPr>
          <p:cNvSpPr/>
          <p:nvPr/>
        </p:nvSpPr>
        <p:spPr>
          <a:xfrm>
            <a:off x="963824" y="4141652"/>
            <a:ext cx="1368152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共享资源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E30690-7BF8-3743-82C8-6E9555AF940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1647900" y="3242202"/>
            <a:ext cx="655848" cy="899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BA8164D-8B36-5F49-AF4B-1904CE670EBC}"/>
              </a:ext>
            </a:extLst>
          </p:cNvPr>
          <p:cNvSpPr/>
          <p:nvPr/>
        </p:nvSpPr>
        <p:spPr>
          <a:xfrm>
            <a:off x="869416" y="1870107"/>
            <a:ext cx="2958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只有代理线程能够访问共享资源：避免数据竞争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D2F3DA-3B27-7E43-BB19-3BF95FB0D71E}"/>
              </a:ext>
            </a:extLst>
          </p:cNvPr>
          <p:cNvSpPr/>
          <p:nvPr/>
        </p:nvSpPr>
        <p:spPr>
          <a:xfrm>
            <a:off x="4716016" y="1860668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线程</a:t>
            </a:r>
            <a:r>
              <a:rPr lang="en-US" altLang="zh-CN" dirty="0"/>
              <a:t>0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83C953-3637-D34B-A3B5-74C3E85E7D30}"/>
              </a:ext>
            </a:extLst>
          </p:cNvPr>
          <p:cNvSpPr/>
          <p:nvPr/>
        </p:nvSpPr>
        <p:spPr>
          <a:xfrm>
            <a:off x="4716016" y="421750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线程</a:t>
            </a:r>
            <a:r>
              <a:rPr lang="en-US" altLang="zh-CN" dirty="0"/>
              <a:t>1</a:t>
            </a:r>
            <a:endParaRPr lang="en-C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C3D681-F762-2848-BED7-B87358E3F0BE}"/>
              </a:ext>
            </a:extLst>
          </p:cNvPr>
          <p:cNvCxnSpPr>
            <a:cxnSpLocks/>
            <a:stCxn id="16" idx="1"/>
            <a:endCxn id="3" idx="3"/>
          </p:cNvCxnSpPr>
          <p:nvPr/>
        </p:nvCxnSpPr>
        <p:spPr>
          <a:xfrm flipH="1">
            <a:off x="2987824" y="2184704"/>
            <a:ext cx="1728192" cy="73346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DF5EA5-181E-054C-AF41-5B8861B12F82}"/>
              </a:ext>
            </a:extLst>
          </p:cNvPr>
          <p:cNvCxnSpPr>
            <a:cxnSpLocks/>
            <a:stCxn id="17" idx="1"/>
            <a:endCxn id="3" idx="3"/>
          </p:cNvCxnSpPr>
          <p:nvPr/>
        </p:nvCxnSpPr>
        <p:spPr>
          <a:xfrm flipH="1" flipV="1">
            <a:off x="2987824" y="2918166"/>
            <a:ext cx="1728192" cy="162337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4D490D-5BEB-5049-8A3C-4F606218C432}"/>
              </a:ext>
            </a:extLst>
          </p:cNvPr>
          <p:cNvSpPr/>
          <p:nvPr/>
        </p:nvSpPr>
        <p:spPr>
          <a:xfrm>
            <a:off x="3851920" y="2934810"/>
            <a:ext cx="2958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发送修改请求，</a:t>
            </a:r>
            <a:endParaRPr lang="en-US" altLang="zh-CN" dirty="0"/>
          </a:p>
          <a:p>
            <a:pPr algn="ctr"/>
            <a:r>
              <a:rPr lang="zh-CN" altLang="en-US" dirty="0"/>
              <a:t>由代理线程统一执行</a:t>
            </a:r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37FFF-90B4-3D45-B127-E2687F81A6EC}"/>
              </a:ext>
            </a:extLst>
          </p:cNvPr>
          <p:cNvSpPr/>
          <p:nvPr/>
        </p:nvSpPr>
        <p:spPr>
          <a:xfrm>
            <a:off x="2021544" y="4981736"/>
            <a:ext cx="478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dirty="0"/>
              <a:t>*代理锁 (Delegation Lock) 实现了该功能</a:t>
            </a:r>
          </a:p>
        </p:txBody>
      </p:sp>
    </p:spTree>
    <p:extLst>
      <p:ext uri="{BB962C8B-B14F-4D97-AF65-F5344CB8AC3E}">
        <p14:creationId xmlns:p14="http://schemas.microsoft.com/office/powerpoint/2010/main" val="593699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死锁预防：方法二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3E768-8035-7343-90D8-FB5A1683F58E}"/>
              </a:ext>
            </a:extLst>
          </p:cNvPr>
          <p:cNvSpPr/>
          <p:nvPr/>
        </p:nvSpPr>
        <p:spPr>
          <a:xfrm>
            <a:off x="457200" y="1123376"/>
            <a:ext cx="7859216" cy="56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不允许持有锁并等待拿其他锁：若拿不到某把锁，则把已获取的锁也放了</a:t>
            </a:r>
            <a:endParaRPr lang="en-US" altLang="zh-CN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4A6D0-501A-6B4E-88ED-90AF20FA9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2C385-85FD-F941-A7C9-8895428DFD1B}"/>
              </a:ext>
            </a:extLst>
          </p:cNvPr>
          <p:cNvSpPr/>
          <p:nvPr/>
        </p:nvSpPr>
        <p:spPr>
          <a:xfrm>
            <a:off x="1079612" y="2023818"/>
            <a:ext cx="6984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w</a:t>
            </a:r>
            <a:r>
              <a:rPr lang="en-CN">
                <a:latin typeface="Courier" pitchFamily="2" charset="0"/>
              </a:rPr>
              <a:t>hile (true) {</a:t>
            </a:r>
          </a:p>
          <a:p>
            <a:r>
              <a:rPr lang="en-CN">
                <a:latin typeface="Courier" pitchFamily="2" charset="0"/>
              </a:rPr>
              <a:t>	if(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trylock</a:t>
            </a:r>
            <a:r>
              <a:rPr lang="en-CN">
                <a:latin typeface="Courier" pitchFamily="2" charset="0"/>
              </a:rPr>
              <a:t>(A) == SUCC)</a:t>
            </a:r>
          </a:p>
          <a:p>
            <a:r>
              <a:rPr lang="en-CN">
                <a:solidFill>
                  <a:srgbClr val="FF9300"/>
                </a:solidFill>
                <a:latin typeface="Courier" pitchFamily="2" charset="0"/>
              </a:rPr>
              <a:t>		</a:t>
            </a:r>
            <a:r>
              <a:rPr lang="en-CN">
                <a:latin typeface="Courier" pitchFamily="2" charset="0"/>
              </a:rPr>
              <a:t>if(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trylock</a:t>
            </a:r>
            <a:r>
              <a:rPr lang="en-CN">
                <a:latin typeface="Courier" pitchFamily="2" charset="0"/>
              </a:rPr>
              <a:t>(B) == SUCC) {</a:t>
            </a:r>
          </a:p>
          <a:p>
            <a:r>
              <a:rPr lang="en-CN">
                <a:latin typeface="Courier" pitchFamily="2" charset="0"/>
              </a:rPr>
              <a:t>        		/* Critical Section */</a:t>
            </a:r>
          </a:p>
          <a:p>
            <a:r>
              <a:rPr lang="en-CN">
                <a:latin typeface="Courier" pitchFamily="2" charset="0"/>
              </a:rPr>
              <a:t> 			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(B);</a:t>
            </a:r>
          </a:p>
          <a:p>
            <a:r>
              <a:rPr lang="en-CN">
                <a:latin typeface="Courier" pitchFamily="2" charset="0"/>
              </a:rPr>
              <a:t>        		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(A);</a:t>
            </a:r>
          </a:p>
          <a:p>
            <a:r>
              <a:rPr lang="en-CN">
                <a:latin typeface="Courier" pitchFamily="2" charset="0"/>
              </a:rPr>
              <a:t>			break;</a:t>
            </a:r>
          </a:p>
          <a:p>
            <a:r>
              <a:rPr lang="en-CN">
                <a:latin typeface="Courier" pitchFamily="2" charset="0"/>
              </a:rPr>
              <a:t>		} else</a:t>
            </a:r>
          </a:p>
          <a:p>
            <a:r>
              <a:rPr lang="en-CN">
                <a:latin typeface="Courier" pitchFamily="2" charset="0"/>
              </a:rPr>
              <a:t>			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(A);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8C879-0060-D74F-A6EE-F89D1A6A73A2}"/>
              </a:ext>
            </a:extLst>
          </p:cNvPr>
          <p:cNvSpPr txBox="1"/>
          <p:nvPr/>
        </p:nvSpPr>
        <p:spPr>
          <a:xfrm>
            <a:off x="6035861" y="1816661"/>
            <a:ext cx="254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>
                <a:solidFill>
                  <a:schemeClr val="accent1"/>
                </a:solidFill>
                <a:latin typeface="Courier" pitchFamily="2" charset="0"/>
              </a:rPr>
              <a:t>trylock</a:t>
            </a:r>
            <a:r>
              <a:rPr lang="zh-CN" altLang="en-CN"/>
              <a:t>非</a:t>
            </a:r>
            <a:r>
              <a:rPr lang="zh-CN" altLang="en-US"/>
              <a:t>阻塞</a:t>
            </a:r>
            <a:endParaRPr lang="en-US" altLang="zh-CN"/>
          </a:p>
          <a:p>
            <a:pPr algn="ctr"/>
            <a:r>
              <a:rPr lang="zh-CN" altLang="en-US"/>
              <a:t>立即返回成功或失败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25F4B-7645-6149-BEA1-0FB28C4B9BD2}"/>
              </a:ext>
            </a:extLst>
          </p:cNvPr>
          <p:cNvSpPr/>
          <p:nvPr/>
        </p:nvSpPr>
        <p:spPr>
          <a:xfrm>
            <a:off x="3692251" y="4203381"/>
            <a:ext cx="1802203" cy="460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6CC82-57E4-E94B-B8E0-7671FEF8F05E}"/>
              </a:ext>
            </a:extLst>
          </p:cNvPr>
          <p:cNvSpPr/>
          <p:nvPr/>
        </p:nvSpPr>
        <p:spPr>
          <a:xfrm>
            <a:off x="6049144" y="4184920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无法获取</a:t>
            </a:r>
            <a:r>
              <a:rPr lang="en-US" altLang="zh-CN"/>
              <a:t>B</a:t>
            </a:r>
            <a:r>
              <a:rPr lang="zh-CN" altLang="en-US"/>
              <a:t>，那么释放</a:t>
            </a:r>
            <a:r>
              <a:rPr lang="en-US" altLang="zh-CN"/>
              <a:t>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F23DA7-B43A-924D-B485-9645D2F6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51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死锁预防：方法三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3E768-8035-7343-90D8-FB5A1683F58E}"/>
              </a:ext>
            </a:extLst>
          </p:cNvPr>
          <p:cNvSpPr/>
          <p:nvPr/>
        </p:nvSpPr>
        <p:spPr>
          <a:xfrm>
            <a:off x="443574" y="1345332"/>
            <a:ext cx="6536457" cy="56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打破循环等待：按照特定顺序获取锁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FD13A-B705-8C4D-B72D-7A0BFE911E8B}"/>
              </a:ext>
            </a:extLst>
          </p:cNvPr>
          <p:cNvSpPr/>
          <p:nvPr/>
        </p:nvSpPr>
        <p:spPr>
          <a:xfrm>
            <a:off x="457200" y="1992331"/>
            <a:ext cx="4572000" cy="8739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对锁</a:t>
            </a:r>
            <a:r>
              <a:rPr lang="en-CN"/>
              <a:t>进行编号</a:t>
            </a:r>
            <a:endParaRPr lang="en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让所有线程</a:t>
            </a:r>
            <a:r>
              <a:rPr lang="zh-CN" altLang="en-CN" dirty="0"/>
              <a:t>递</a:t>
            </a:r>
            <a:r>
              <a:rPr lang="en-CN" dirty="0"/>
              <a:t>增</a:t>
            </a:r>
            <a:r>
              <a:rPr lang="zh-CN" altLang="en-CN" dirty="0"/>
              <a:t>获取</a:t>
            </a:r>
            <a:endParaRPr lang="en-US" altLang="zh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53F1E-BF0F-FC4A-913B-387791387BC2}"/>
              </a:ext>
            </a:extLst>
          </p:cNvPr>
          <p:cNvSpPr/>
          <p:nvPr/>
        </p:nvSpPr>
        <p:spPr>
          <a:xfrm>
            <a:off x="443574" y="4739708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dirty="0"/>
              <a:t>任意</a:t>
            </a:r>
            <a:r>
              <a:rPr lang="zh-CN" altLang="en-US" dirty="0"/>
              <a:t>时刻：获取最大资源</a:t>
            </a:r>
            <a:r>
              <a:rPr lang="zh-CN" altLang="en-CN" dirty="0"/>
              <a:t>号的</a:t>
            </a:r>
            <a:r>
              <a:rPr lang="zh-CN" altLang="en-US" dirty="0"/>
              <a:t>线程可以继续执行，然后释放资源</a:t>
            </a:r>
            <a:endParaRPr lang="en-US" altLang="zh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4A6D0-501A-6B4E-88ED-90AF20FA9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104BE-00F4-7645-8AD6-57953C14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4A666F-9C3D-DA40-B683-36F6345F341E}"/>
              </a:ext>
            </a:extLst>
          </p:cNvPr>
          <p:cNvSpPr/>
          <p:nvPr/>
        </p:nvSpPr>
        <p:spPr>
          <a:xfrm>
            <a:off x="5297729" y="900168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void proc_A(void)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CN" sz="1400" dirty="0">
                <a:latin typeface="Courier" pitchFamily="2" charset="0"/>
              </a:rPr>
              <a:t>void proc_B(void)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F30819-2243-8545-8979-ED7C70CD382F}"/>
              </a:ext>
            </a:extLst>
          </p:cNvPr>
          <p:cNvSpPr/>
          <p:nvPr/>
        </p:nvSpPr>
        <p:spPr>
          <a:xfrm>
            <a:off x="457200" y="3288213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号 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号：必须先拿锁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，再拿锁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928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死锁避免：银行家算法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078BD-F7DC-564F-93C6-5083676195A6}"/>
              </a:ext>
            </a:extLst>
          </p:cNvPr>
          <p:cNvSpPr/>
          <p:nvPr/>
        </p:nvSpPr>
        <p:spPr>
          <a:xfrm>
            <a:off x="1079612" y="1141341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死锁避免：运行时检查是否会出现死锁</a:t>
            </a: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7734A-96D5-5A48-B72F-E7C52729FC6A}"/>
              </a:ext>
            </a:extLst>
          </p:cNvPr>
          <p:cNvSpPr/>
          <p:nvPr/>
        </p:nvSpPr>
        <p:spPr>
          <a:xfrm>
            <a:off x="616766" y="1705372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银行家算法的核心：</a:t>
            </a: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5259F-EAFC-3E44-9D42-D5C11B3E0752}"/>
              </a:ext>
            </a:extLst>
          </p:cNvPr>
          <p:cNvSpPr/>
          <p:nvPr/>
        </p:nvSpPr>
        <p:spPr>
          <a:xfrm>
            <a:off x="899592" y="2288878"/>
            <a:ext cx="6536457" cy="2461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CN" sz="2000" dirty="0"/>
              <a:t>所有</a:t>
            </a:r>
            <a:r>
              <a:rPr lang="zh-CN" altLang="en-US" sz="2000" dirty="0"/>
              <a:t>线程获取资源需要通过</a:t>
            </a:r>
            <a:r>
              <a:rPr lang="zh-CN" altLang="en-US" sz="2000" b="1" dirty="0"/>
              <a:t>管理者</a:t>
            </a:r>
            <a:r>
              <a:rPr lang="zh-CN" altLang="en-US" sz="2000" dirty="0"/>
              <a:t>同意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管理者</a:t>
            </a:r>
            <a:r>
              <a:rPr lang="zh-CN" altLang="en-US" sz="2000" b="1" dirty="0"/>
              <a:t>预演</a:t>
            </a:r>
            <a:r>
              <a:rPr lang="zh-CN" altLang="en-US" sz="2000" dirty="0"/>
              <a:t>会不会造成死锁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zh-CN" altLang="en-US" sz="2000" dirty="0"/>
              <a:t>如果会造成：阻塞线程，下次再给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zh-CN" altLang="en-US" sz="2000" dirty="0"/>
              <a:t>如果不会造成：给线程该资源</a:t>
            </a:r>
            <a:endParaRPr lang="en-US" altLang="zh-C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76D8A-96F4-0944-9269-5114212A0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1F19B-597C-9C4A-8216-32298C05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91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AF81BF-789B-3B4E-8A65-E26308EA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文件系统与崩溃一致性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3FD2469-E0B1-FE4B-9F15-731DA3CB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6C5AF-D2BA-0F4F-81C7-AAA045BB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689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inode</a:t>
            </a:r>
            <a:r>
              <a:rPr kumimoji="1" lang="zh-CN" altLang="en-US" dirty="0"/>
              <a:t>：记录文件多个磁盘块的位置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389E2-1B5B-2341-AD0A-8FFD754E1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引入</a:t>
            </a:r>
            <a:r>
              <a:rPr kumimoji="1" lang="en-US" altLang="zh-CN" sz="2000" dirty="0" err="1"/>
              <a:t>inode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index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node</a:t>
            </a:r>
          </a:p>
          <a:p>
            <a:pPr lvl="1"/>
            <a:r>
              <a:rPr kumimoji="1" lang="zh-CN" altLang="en-US" sz="1800" dirty="0"/>
              <a:t>记录多个磁盘块号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头部记录文件</a:t>
            </a:r>
            <a:r>
              <a:rPr kumimoji="1" lang="en-US" altLang="zh-CN" sz="1800" dirty="0"/>
              <a:t>size</a:t>
            </a:r>
            <a:r>
              <a:rPr kumimoji="1" lang="zh-CN" altLang="en-US" sz="1800" dirty="0"/>
              <a:t>信息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每个文件对应一个</a:t>
            </a:r>
            <a:r>
              <a:rPr kumimoji="1" lang="en-US" altLang="zh-CN" sz="1800" dirty="0" err="1"/>
              <a:t>inode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称为文件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元数据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Metadata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en-US" sz="2000" dirty="0"/>
              <a:t>文件读写操作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给定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和文件内偏移（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根据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计算出对应的磁盘块号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若</a:t>
            </a:r>
            <a:r>
              <a:rPr kumimoji="1" lang="en-US" altLang="zh-CN" sz="1800" dirty="0"/>
              <a:t>offset</a:t>
            </a:r>
            <a:r>
              <a:rPr kumimoji="1" lang="zh-CN" altLang="en-US" sz="1800" dirty="0"/>
              <a:t>超出</a:t>
            </a:r>
            <a:r>
              <a:rPr kumimoji="1" lang="en-US" altLang="zh-CN" sz="1800" dirty="0"/>
              <a:t>size</a:t>
            </a:r>
            <a:r>
              <a:rPr kumimoji="1" lang="zh-CN" altLang="en-US" sz="1800" dirty="0"/>
              <a:t>则返回错误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D89145-34EE-2646-B466-5076FBC1A01C}"/>
              </a:ext>
            </a:extLst>
          </p:cNvPr>
          <p:cNvSpPr/>
          <p:nvPr/>
        </p:nvSpPr>
        <p:spPr bwMode="auto">
          <a:xfrm>
            <a:off x="6546864" y="2077581"/>
            <a:ext cx="533400" cy="39687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1100" dirty="0">
                <a:solidFill>
                  <a:schemeClr val="tx1"/>
                </a:solidFill>
                <a:cs typeface="宋体" charset="0"/>
              </a:rPr>
              <a:t>size</a:t>
            </a:r>
            <a:endParaRPr lang="zh-CN" altLang="en-US" sz="1100" dirty="0">
              <a:solidFill>
                <a:schemeClr val="tx1"/>
              </a:solidFill>
              <a:cs typeface="宋体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BAB58E-AA9F-304F-B185-5997D3EE41AA}"/>
              </a:ext>
            </a:extLst>
          </p:cNvPr>
          <p:cNvSpPr/>
          <p:nvPr/>
        </p:nvSpPr>
        <p:spPr bwMode="auto">
          <a:xfrm>
            <a:off x="6546864" y="2474455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08081B-05C9-CF43-8167-C7C848038679}"/>
              </a:ext>
            </a:extLst>
          </p:cNvPr>
          <p:cNvSpPr/>
          <p:nvPr/>
        </p:nvSpPr>
        <p:spPr bwMode="auto">
          <a:xfrm>
            <a:off x="6546864" y="2664955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5B4BC9-454A-2049-8A9E-889F4BECBA39}"/>
              </a:ext>
            </a:extLst>
          </p:cNvPr>
          <p:cNvSpPr/>
          <p:nvPr/>
        </p:nvSpPr>
        <p:spPr bwMode="auto">
          <a:xfrm>
            <a:off x="6546864" y="28475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E7F903-450C-A643-85CD-6C6BE348E2FF}"/>
              </a:ext>
            </a:extLst>
          </p:cNvPr>
          <p:cNvSpPr/>
          <p:nvPr/>
        </p:nvSpPr>
        <p:spPr bwMode="auto">
          <a:xfrm>
            <a:off x="6546864" y="30380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6588EA-86C0-E240-8DC9-3A475A68B3E5}"/>
              </a:ext>
            </a:extLst>
          </p:cNvPr>
          <p:cNvSpPr/>
          <p:nvPr/>
        </p:nvSpPr>
        <p:spPr bwMode="auto">
          <a:xfrm>
            <a:off x="6546864" y="3228518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18D4DE-11A3-CA4A-AC60-8525D3F9575C}"/>
              </a:ext>
            </a:extLst>
          </p:cNvPr>
          <p:cNvSpPr/>
          <p:nvPr/>
        </p:nvSpPr>
        <p:spPr bwMode="auto">
          <a:xfrm>
            <a:off x="6546864" y="3416372"/>
            <a:ext cx="533400" cy="190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zh-CN" altLang="en-US" sz="1100" dirty="0">
                <a:solidFill>
                  <a:schemeClr val="tx1"/>
                </a:solidFill>
                <a:cs typeface="宋体" charset="0"/>
              </a:rPr>
              <a:t>块号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1ADBF1FF-59A1-AF4A-83FD-118BC82C049C}"/>
              </a:ext>
            </a:extLst>
          </p:cNvPr>
          <p:cNvSpPr/>
          <p:nvPr/>
        </p:nvSpPr>
        <p:spPr>
          <a:xfrm>
            <a:off x="6333544" y="2077581"/>
            <a:ext cx="144016" cy="1529291"/>
          </a:xfrm>
          <a:prstGeom prst="leftBrace">
            <a:avLst>
              <a:gd name="adj1" fmla="val 84288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3ADED3-B29B-A442-BE47-EB79CE3E8FE6}"/>
              </a:ext>
            </a:extLst>
          </p:cNvPr>
          <p:cNvSpPr/>
          <p:nvPr/>
        </p:nvSpPr>
        <p:spPr bwMode="auto">
          <a:xfrm>
            <a:off x="8061736" y="1679257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1241EC-90BD-BB4F-B91B-1AE2DD38AFED}"/>
              </a:ext>
            </a:extLst>
          </p:cNvPr>
          <p:cNvSpPr/>
          <p:nvPr/>
        </p:nvSpPr>
        <p:spPr bwMode="auto">
          <a:xfrm>
            <a:off x="8061736" y="2377934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214F37-EEDF-3C4F-85D1-D972BE3B6655}"/>
              </a:ext>
            </a:extLst>
          </p:cNvPr>
          <p:cNvSpPr/>
          <p:nvPr/>
        </p:nvSpPr>
        <p:spPr bwMode="auto">
          <a:xfrm>
            <a:off x="8061736" y="3145484"/>
            <a:ext cx="533400" cy="550333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F1EC2D-2374-724F-BB48-CCCC693442F6}"/>
              </a:ext>
            </a:extLst>
          </p:cNvPr>
          <p:cNvSpPr/>
          <p:nvPr/>
        </p:nvSpPr>
        <p:spPr bwMode="auto">
          <a:xfrm>
            <a:off x="8061736" y="3906697"/>
            <a:ext cx="533400" cy="54901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r>
              <a:rPr lang="zh-CN" altLang="en-US" sz="1200" dirty="0">
                <a:solidFill>
                  <a:schemeClr val="tx1"/>
                </a:solidFill>
                <a:cs typeface="宋体" charset="0"/>
              </a:rPr>
              <a:t>数据</a:t>
            </a:r>
          </a:p>
        </p:txBody>
      </p:sp>
      <p:cxnSp>
        <p:nvCxnSpPr>
          <p:cNvPr id="19" name="肘形连接符 110">
            <a:extLst>
              <a:ext uri="{FF2B5EF4-FFF2-40B4-BE49-F238E27FC236}">
                <a16:creationId xmlns:a16="http://schemas.microsoft.com/office/drawing/2014/main" id="{CF49F586-F0A1-8145-BA47-54860EE4638E}"/>
              </a:ext>
            </a:extLst>
          </p:cNvPr>
          <p:cNvCxnSpPr>
            <a:cxnSpLocks noChangeShapeType="1"/>
            <a:stCxn id="11" idx="3"/>
            <a:endCxn id="18" idx="1"/>
          </p:cNvCxnSpPr>
          <p:nvPr/>
        </p:nvCxnSpPr>
        <p:spPr bwMode="auto">
          <a:xfrm>
            <a:off x="7080264" y="3511622"/>
            <a:ext cx="981472" cy="66958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" name="肘形连接符 110">
            <a:extLst>
              <a:ext uri="{FF2B5EF4-FFF2-40B4-BE49-F238E27FC236}">
                <a16:creationId xmlns:a16="http://schemas.microsoft.com/office/drawing/2014/main" id="{30732D6B-0371-244F-9F43-ADC300D1340B}"/>
              </a:ext>
            </a:extLst>
          </p:cNvPr>
          <p:cNvCxnSpPr>
            <a:cxnSpLocks noChangeShapeType="1"/>
            <a:stCxn id="6" idx="3"/>
            <a:endCxn id="15" idx="1"/>
          </p:cNvCxnSpPr>
          <p:nvPr/>
        </p:nvCxnSpPr>
        <p:spPr bwMode="auto">
          <a:xfrm flipV="1">
            <a:off x="7080264" y="1953762"/>
            <a:ext cx="981472" cy="61594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肘形连接符 110">
            <a:extLst>
              <a:ext uri="{FF2B5EF4-FFF2-40B4-BE49-F238E27FC236}">
                <a16:creationId xmlns:a16="http://schemas.microsoft.com/office/drawing/2014/main" id="{F22B7DAC-1788-2E40-9FFB-69B8C2ECD5AF}"/>
              </a:ext>
            </a:extLst>
          </p:cNvPr>
          <p:cNvCxnSpPr>
            <a:cxnSpLocks noChangeShapeType="1"/>
            <a:stCxn id="7" idx="3"/>
            <a:endCxn id="16" idx="1"/>
          </p:cNvCxnSpPr>
          <p:nvPr/>
        </p:nvCxnSpPr>
        <p:spPr bwMode="auto">
          <a:xfrm flipV="1">
            <a:off x="7080264" y="2652439"/>
            <a:ext cx="981472" cy="10776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肘形连接符 110">
            <a:extLst>
              <a:ext uri="{FF2B5EF4-FFF2-40B4-BE49-F238E27FC236}">
                <a16:creationId xmlns:a16="http://schemas.microsoft.com/office/drawing/2014/main" id="{ED59072C-72EE-C845-9E0C-DEF37A3144E8}"/>
              </a:ext>
            </a:extLst>
          </p:cNvPr>
          <p:cNvCxnSpPr>
            <a:cxnSpLocks noChangeShapeType="1"/>
            <a:stCxn id="10" idx="3"/>
            <a:endCxn id="17" idx="1"/>
          </p:cNvCxnSpPr>
          <p:nvPr/>
        </p:nvCxnSpPr>
        <p:spPr bwMode="auto">
          <a:xfrm>
            <a:off x="7080264" y="3323768"/>
            <a:ext cx="981472" cy="9688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283E575-F5BD-4446-9DEA-AC6C47AEFBEA}"/>
              </a:ext>
            </a:extLst>
          </p:cNvPr>
          <p:cNvSpPr txBox="1"/>
          <p:nvPr/>
        </p:nvSpPr>
        <p:spPr>
          <a:xfrm>
            <a:off x="7944948" y="2787764"/>
            <a:ext cx="766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...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06473B-0E0C-3743-9C35-FC33421485D3}"/>
              </a:ext>
            </a:extLst>
          </p:cNvPr>
          <p:cNvSpPr txBox="1"/>
          <p:nvPr/>
        </p:nvSpPr>
        <p:spPr>
          <a:xfrm>
            <a:off x="5508104" y="2646719"/>
            <a:ext cx="91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inode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1104272-47BD-E847-9E98-61707F7FC713}"/>
              </a:ext>
            </a:extLst>
          </p:cNvPr>
          <p:cNvSpPr txBox="1"/>
          <p:nvPr/>
        </p:nvSpPr>
        <p:spPr>
          <a:xfrm>
            <a:off x="5004048" y="4576400"/>
            <a:ext cx="399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>
                <a:solidFill>
                  <a:schemeClr val="accent3"/>
                </a:solidFill>
              </a:rPr>
              <a:t>最简</a:t>
            </a:r>
            <a:r>
              <a:rPr kumimoji="1" lang="en-US" altLang="zh-CN" dirty="0" err="1">
                <a:solidFill>
                  <a:schemeClr val="accent3"/>
                </a:solidFill>
              </a:rPr>
              <a:t>inode</a:t>
            </a:r>
            <a:r>
              <a:rPr kumimoji="1" lang="zh-CN" altLang="en-US" dirty="0">
                <a:solidFill>
                  <a:schemeClr val="accent3"/>
                </a:solidFill>
              </a:rPr>
              <a:t>，接下来进一步扩展</a:t>
            </a:r>
          </a:p>
        </p:txBody>
      </p:sp>
      <p:cxnSp>
        <p:nvCxnSpPr>
          <p:cNvPr id="12" name="肘形连接符 110">
            <a:extLst>
              <a:ext uri="{FF2B5EF4-FFF2-40B4-BE49-F238E27FC236}">
                <a16:creationId xmlns:a16="http://schemas.microsoft.com/office/drawing/2014/main" id="{8F99201B-3299-24D4-79D0-6F3754858A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80264" y="2950705"/>
            <a:ext cx="981472" cy="487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" name="肘形连接符 110">
            <a:extLst>
              <a:ext uri="{FF2B5EF4-FFF2-40B4-BE49-F238E27FC236}">
                <a16:creationId xmlns:a16="http://schemas.microsoft.com/office/drawing/2014/main" id="{B05A241E-662A-3C2B-73D1-E3BA59B03F0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080264" y="3084268"/>
            <a:ext cx="981472" cy="4826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4287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AB059E4E-25E4-4EEF-A618-DE792DFBA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移位指令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884978" name="Group 242">
            <a:extLst>
              <a:ext uri="{FF2B5EF4-FFF2-40B4-BE49-F238E27FC236}">
                <a16:creationId xmlns:a16="http://schemas.microsoft.com/office/drawing/2014/main" id="{D4675BE1-7489-4141-BECF-CEBCB9EDB3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500"/>
          <a:ext cx="8229598" cy="2158835"/>
        </p:xfrm>
        <a:graphic>
          <a:graphicData uri="http://schemas.openxmlformats.org/drawingml/2006/table">
            <a:tbl>
              <a:tblPr/>
              <a:tblGrid>
                <a:gridCol w="249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7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指令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效果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dirty="0"/>
                        <a:t>描述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103" marB="38103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&lt;&lt; Op2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Logical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left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lsr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Rd,Rn,Op2</a:t>
                      </a: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Rd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 Rn &gt;&gt;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L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  <a:sym typeface="Symbol" pitchFamily="18" charset="2"/>
                        </a:rPr>
                        <a:t> Op2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Logical right shift</a:t>
                      </a: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7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itchFamily="2" charset="-122"/>
                        <a:cs typeface="Consolas" panose="020B0609020204030204" pitchFamily="49" charset="0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76200" marR="76200" marT="38086" marB="38086" horzOverflow="overflow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674" name="灯片编号占位符 5">
            <a:extLst>
              <a:ext uri="{FF2B5EF4-FFF2-40B4-BE49-F238E27FC236}">
                <a16:creationId xmlns:a16="http://schemas.microsoft.com/office/drawing/2014/main" id="{26E89366-0C4E-40C5-9AEA-E814F101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333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19100" indent="-23811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952462" indent="-190492">
              <a:spcBef>
                <a:spcPct val="20000"/>
              </a:spcBef>
              <a:buChar char="•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333447" indent="-190492">
              <a:spcBef>
                <a:spcPct val="20000"/>
              </a:spcBef>
              <a:buChar char="–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714431" indent="-190492">
              <a:spcBef>
                <a:spcPct val="20000"/>
              </a:spcBef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20CAFD-AB10-495A-904B-03FC0CA380DB}" type="slidenum">
              <a:rPr lang="zh-CN" altLang="en-US" sz="1167"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167">
              <a:latin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4E8760-3E31-7400-C363-C64AD26B6341}"/>
              </a:ext>
            </a:extLst>
          </p:cNvPr>
          <p:cNvSpPr/>
          <p:nvPr/>
        </p:nvSpPr>
        <p:spPr>
          <a:xfrm>
            <a:off x="1907704" y="3937620"/>
            <a:ext cx="1743036" cy="59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寄存器</a:t>
            </a:r>
          </a:p>
        </p:txBody>
      </p:sp>
      <p:cxnSp>
        <p:nvCxnSpPr>
          <p:cNvPr id="3" name="直接箭头连接符 7">
            <a:extLst>
              <a:ext uri="{FF2B5EF4-FFF2-40B4-BE49-F238E27FC236}">
                <a16:creationId xmlns:a16="http://schemas.microsoft.com/office/drawing/2014/main" id="{82953E51-7DF5-826B-FF52-864478B2DFE1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3650740" y="4231491"/>
            <a:ext cx="417235" cy="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49">
            <a:extLst>
              <a:ext uri="{FF2B5EF4-FFF2-40B4-BE49-F238E27FC236}">
                <a16:creationId xmlns:a16="http://schemas.microsoft.com/office/drawing/2014/main" id="{3970DB9B-E393-CB6B-5B62-11AC9681142B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1470255" y="4230135"/>
            <a:ext cx="437449" cy="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副标题 5">
            <a:extLst>
              <a:ext uri="{FF2B5EF4-FFF2-40B4-BE49-F238E27FC236}">
                <a16:creationId xmlns:a16="http://schemas.microsoft.com/office/drawing/2014/main" id="{9C758D38-855D-FE44-D2AE-4D84F938530F}"/>
              </a:ext>
            </a:extLst>
          </p:cNvPr>
          <p:cNvSpPr txBox="1">
            <a:spLocks/>
          </p:cNvSpPr>
          <p:nvPr/>
        </p:nvSpPr>
        <p:spPr>
          <a:xfrm>
            <a:off x="177280" y="4017849"/>
            <a:ext cx="769971" cy="851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kumimoji="1" lang="en" altLang="zh-CN" sz="1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2727B3-A1AB-1EE1-D763-68B41F2D4F57}"/>
              </a:ext>
            </a:extLst>
          </p:cNvPr>
          <p:cNvSpPr txBox="1"/>
          <p:nvPr/>
        </p:nvSpPr>
        <p:spPr>
          <a:xfrm>
            <a:off x="214688" y="3992759"/>
            <a:ext cx="978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最高位被丢弃</a:t>
            </a:r>
          </a:p>
        </p:txBody>
      </p:sp>
      <p:cxnSp>
        <p:nvCxnSpPr>
          <p:cNvPr id="7" name="直接箭头连接符 54">
            <a:extLst>
              <a:ext uri="{FF2B5EF4-FFF2-40B4-BE49-F238E27FC236}">
                <a16:creationId xmlns:a16="http://schemas.microsoft.com/office/drawing/2014/main" id="{A2ED4225-F857-DA25-3C12-568DD124E03A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026286" y="4294882"/>
            <a:ext cx="461553" cy="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E5ADD015-7F9E-ACE3-589E-A3E0FC6E8D23}"/>
              </a:ext>
            </a:extLst>
          </p:cNvPr>
          <p:cNvSpPr/>
          <p:nvPr/>
        </p:nvSpPr>
        <p:spPr>
          <a:xfrm>
            <a:off x="8502648" y="3941893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56">
            <a:extLst>
              <a:ext uri="{FF2B5EF4-FFF2-40B4-BE49-F238E27FC236}">
                <a16:creationId xmlns:a16="http://schemas.microsoft.com/office/drawing/2014/main" id="{4647F5A3-F5E7-918F-B839-04F234267807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flipH="1">
            <a:off x="8487840" y="3986387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57">
            <a:extLst>
              <a:ext uri="{FF2B5EF4-FFF2-40B4-BE49-F238E27FC236}">
                <a16:creationId xmlns:a16="http://schemas.microsoft.com/office/drawing/2014/main" id="{AEC795D9-C6E4-D256-F2D9-CEE681CB0AAA}"/>
              </a:ext>
            </a:extLst>
          </p:cNvPr>
          <p:cNvCxnSpPr>
            <a:cxnSpLocks/>
            <a:stCxn id="8" idx="6"/>
            <a:endCxn id="11" idx="6"/>
          </p:cNvCxnSpPr>
          <p:nvPr/>
        </p:nvCxnSpPr>
        <p:spPr>
          <a:xfrm flipH="1">
            <a:off x="8835353" y="3986387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A29CA873-F728-5E6E-BBFC-546BCA156313}"/>
              </a:ext>
            </a:extLst>
          </p:cNvPr>
          <p:cNvSpPr/>
          <p:nvPr/>
        </p:nvSpPr>
        <p:spPr>
          <a:xfrm>
            <a:off x="8487840" y="4451186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3850550-B7F5-4E24-F0EF-357EB3CE1BAF}"/>
              </a:ext>
            </a:extLst>
          </p:cNvPr>
          <p:cNvSpPr/>
          <p:nvPr/>
        </p:nvSpPr>
        <p:spPr>
          <a:xfrm>
            <a:off x="8502648" y="3892485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60">
            <a:extLst>
              <a:ext uri="{FF2B5EF4-FFF2-40B4-BE49-F238E27FC236}">
                <a16:creationId xmlns:a16="http://schemas.microsoft.com/office/drawing/2014/main" id="{3DFE04EA-4343-1122-58CE-5EB11BC64357}"/>
              </a:ext>
            </a:extLst>
          </p:cNvPr>
          <p:cNvCxnSpPr>
            <a:cxnSpLocks/>
            <a:stCxn id="12" idx="2"/>
            <a:endCxn id="8" idx="2"/>
          </p:cNvCxnSpPr>
          <p:nvPr/>
        </p:nvCxnSpPr>
        <p:spPr>
          <a:xfrm>
            <a:off x="8502648" y="3936979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61">
            <a:extLst>
              <a:ext uri="{FF2B5EF4-FFF2-40B4-BE49-F238E27FC236}">
                <a16:creationId xmlns:a16="http://schemas.microsoft.com/office/drawing/2014/main" id="{CF8FFA6B-23C0-47BE-E3EF-54AFD4964106}"/>
              </a:ext>
            </a:extLst>
          </p:cNvPr>
          <p:cNvCxnSpPr>
            <a:cxnSpLocks/>
            <a:stCxn id="12" idx="6"/>
            <a:endCxn id="8" idx="6"/>
          </p:cNvCxnSpPr>
          <p:nvPr/>
        </p:nvCxnSpPr>
        <p:spPr>
          <a:xfrm>
            <a:off x="8850161" y="3936979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62">
            <a:extLst>
              <a:ext uri="{FF2B5EF4-FFF2-40B4-BE49-F238E27FC236}">
                <a16:creationId xmlns:a16="http://schemas.microsoft.com/office/drawing/2014/main" id="{4E7EF67B-8385-C51F-FDD1-C7B536566C2E}"/>
              </a:ext>
            </a:extLst>
          </p:cNvPr>
          <p:cNvCxnSpPr>
            <a:cxnSpLocks/>
            <a:stCxn id="8" idx="3"/>
            <a:endCxn id="11" idx="3"/>
          </p:cNvCxnSpPr>
          <p:nvPr/>
        </p:nvCxnSpPr>
        <p:spPr>
          <a:xfrm flipH="1">
            <a:off x="8538732" y="4017849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023">
            <a:extLst>
              <a:ext uri="{FF2B5EF4-FFF2-40B4-BE49-F238E27FC236}">
                <a16:creationId xmlns:a16="http://schemas.microsoft.com/office/drawing/2014/main" id="{40001680-E086-05FE-8CF8-355EF10482B4}"/>
              </a:ext>
            </a:extLst>
          </p:cNvPr>
          <p:cNvCxnSpPr>
            <a:cxnSpLocks/>
            <a:stCxn id="8" idx="4"/>
            <a:endCxn id="11" idx="4"/>
          </p:cNvCxnSpPr>
          <p:nvPr/>
        </p:nvCxnSpPr>
        <p:spPr>
          <a:xfrm flipH="1">
            <a:off x="8661597" y="4030881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024">
            <a:extLst>
              <a:ext uri="{FF2B5EF4-FFF2-40B4-BE49-F238E27FC236}">
                <a16:creationId xmlns:a16="http://schemas.microsoft.com/office/drawing/2014/main" id="{F80F7781-0357-EEBB-17DF-CDEE0C90F2DF}"/>
              </a:ext>
            </a:extLst>
          </p:cNvPr>
          <p:cNvCxnSpPr>
            <a:cxnSpLocks/>
            <a:stCxn id="8" idx="5"/>
            <a:endCxn id="11" idx="5"/>
          </p:cNvCxnSpPr>
          <p:nvPr/>
        </p:nvCxnSpPr>
        <p:spPr>
          <a:xfrm flipH="1">
            <a:off x="8784461" y="4017849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036">
            <a:extLst>
              <a:ext uri="{FF2B5EF4-FFF2-40B4-BE49-F238E27FC236}">
                <a16:creationId xmlns:a16="http://schemas.microsoft.com/office/drawing/2014/main" id="{2CCFB962-A76D-969C-882C-3F3513B68125}"/>
              </a:ext>
            </a:extLst>
          </p:cNvPr>
          <p:cNvCxnSpPr>
            <a:cxnSpLocks/>
          </p:cNvCxnSpPr>
          <p:nvPr/>
        </p:nvCxnSpPr>
        <p:spPr>
          <a:xfrm>
            <a:off x="5589678" y="4265823"/>
            <a:ext cx="698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68CB962-8BFF-98C6-E579-76165AC3764F}"/>
              </a:ext>
            </a:extLst>
          </p:cNvPr>
          <p:cNvSpPr txBox="1"/>
          <p:nvPr/>
        </p:nvSpPr>
        <p:spPr>
          <a:xfrm>
            <a:off x="4834803" y="4049517"/>
            <a:ext cx="886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最高位补</a:t>
            </a:r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194E02-44D5-87E4-2119-C95DDDA7CF80}"/>
              </a:ext>
            </a:extLst>
          </p:cNvPr>
          <p:cNvSpPr txBox="1"/>
          <p:nvPr/>
        </p:nvSpPr>
        <p:spPr>
          <a:xfrm>
            <a:off x="3488464" y="4496310"/>
            <a:ext cx="355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B15791-75AE-C579-2CC4-11D3590690EA}"/>
              </a:ext>
            </a:extLst>
          </p:cNvPr>
          <p:cNvSpPr txBox="1"/>
          <p:nvPr/>
        </p:nvSpPr>
        <p:spPr>
          <a:xfrm>
            <a:off x="1818156" y="4496310"/>
            <a:ext cx="39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63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DA666-8F73-3478-B3CC-26AFC204116D}"/>
              </a:ext>
            </a:extLst>
          </p:cNvPr>
          <p:cNvSpPr/>
          <p:nvPr/>
        </p:nvSpPr>
        <p:spPr>
          <a:xfrm>
            <a:off x="6283250" y="3996367"/>
            <a:ext cx="1743036" cy="597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寄存器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EEC573-7003-CCB6-E97B-63706CD27404}"/>
              </a:ext>
            </a:extLst>
          </p:cNvPr>
          <p:cNvSpPr txBox="1"/>
          <p:nvPr/>
        </p:nvSpPr>
        <p:spPr>
          <a:xfrm>
            <a:off x="7838257" y="4566211"/>
            <a:ext cx="317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2E50A7-448B-A277-7070-2543F76644CD}"/>
              </a:ext>
            </a:extLst>
          </p:cNvPr>
          <p:cNvSpPr txBox="1"/>
          <p:nvPr/>
        </p:nvSpPr>
        <p:spPr>
          <a:xfrm>
            <a:off x="6182601" y="4574368"/>
            <a:ext cx="39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63</a:t>
            </a:r>
            <a:endParaRPr lang="zh-CN" altLang="en-US" sz="14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4C1459F-451D-AB88-1FEA-A08F06F603EA}"/>
              </a:ext>
            </a:extLst>
          </p:cNvPr>
          <p:cNvSpPr/>
          <p:nvPr/>
        </p:nvSpPr>
        <p:spPr>
          <a:xfrm>
            <a:off x="1126050" y="3987488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1145">
            <a:extLst>
              <a:ext uri="{FF2B5EF4-FFF2-40B4-BE49-F238E27FC236}">
                <a16:creationId xmlns:a16="http://schemas.microsoft.com/office/drawing/2014/main" id="{46574397-EDCA-A43E-9C54-5AF8B8EF0493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flipH="1">
            <a:off x="1111242" y="4031982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1146">
            <a:extLst>
              <a:ext uri="{FF2B5EF4-FFF2-40B4-BE49-F238E27FC236}">
                <a16:creationId xmlns:a16="http://schemas.microsoft.com/office/drawing/2014/main" id="{F606C7DD-682E-9CC0-781C-B0182057E2DD}"/>
              </a:ext>
            </a:extLst>
          </p:cNvPr>
          <p:cNvCxnSpPr>
            <a:cxnSpLocks/>
            <a:stCxn id="25" idx="6"/>
            <a:endCxn id="28" idx="6"/>
          </p:cNvCxnSpPr>
          <p:nvPr/>
        </p:nvCxnSpPr>
        <p:spPr>
          <a:xfrm flipH="1">
            <a:off x="1458755" y="4031982"/>
            <a:ext cx="14808" cy="50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B9256B98-8A4A-DF2C-D0A0-3493655031A9}"/>
              </a:ext>
            </a:extLst>
          </p:cNvPr>
          <p:cNvSpPr/>
          <p:nvPr/>
        </p:nvSpPr>
        <p:spPr>
          <a:xfrm>
            <a:off x="1111242" y="4496781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42C2546-76EB-3173-6B0E-3975012333B9}"/>
              </a:ext>
            </a:extLst>
          </p:cNvPr>
          <p:cNvSpPr/>
          <p:nvPr/>
        </p:nvSpPr>
        <p:spPr>
          <a:xfrm>
            <a:off x="1126050" y="3938080"/>
            <a:ext cx="347513" cy="889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1149">
            <a:extLst>
              <a:ext uri="{FF2B5EF4-FFF2-40B4-BE49-F238E27FC236}">
                <a16:creationId xmlns:a16="http://schemas.microsoft.com/office/drawing/2014/main" id="{14514031-9686-E4BE-16D7-E7D62501B86B}"/>
              </a:ext>
            </a:extLst>
          </p:cNvPr>
          <p:cNvCxnSpPr>
            <a:stCxn id="29" idx="2"/>
            <a:endCxn id="25" idx="2"/>
          </p:cNvCxnSpPr>
          <p:nvPr/>
        </p:nvCxnSpPr>
        <p:spPr>
          <a:xfrm>
            <a:off x="1126050" y="3982574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1150">
            <a:extLst>
              <a:ext uri="{FF2B5EF4-FFF2-40B4-BE49-F238E27FC236}">
                <a16:creationId xmlns:a16="http://schemas.microsoft.com/office/drawing/2014/main" id="{D0A76B00-C020-65F6-C10A-6ABD3DEF90AF}"/>
              </a:ext>
            </a:extLst>
          </p:cNvPr>
          <p:cNvCxnSpPr>
            <a:stCxn id="29" idx="6"/>
            <a:endCxn id="25" idx="6"/>
          </p:cNvCxnSpPr>
          <p:nvPr/>
        </p:nvCxnSpPr>
        <p:spPr>
          <a:xfrm>
            <a:off x="1473563" y="3982574"/>
            <a:ext cx="0" cy="4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1151">
            <a:extLst>
              <a:ext uri="{FF2B5EF4-FFF2-40B4-BE49-F238E27FC236}">
                <a16:creationId xmlns:a16="http://schemas.microsoft.com/office/drawing/2014/main" id="{404406A3-7874-8F71-F4C6-796702B9E4F6}"/>
              </a:ext>
            </a:extLst>
          </p:cNvPr>
          <p:cNvCxnSpPr>
            <a:stCxn id="25" idx="3"/>
            <a:endCxn id="28" idx="3"/>
          </p:cNvCxnSpPr>
          <p:nvPr/>
        </p:nvCxnSpPr>
        <p:spPr>
          <a:xfrm flipH="1">
            <a:off x="1162134" y="4063444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152">
            <a:extLst>
              <a:ext uri="{FF2B5EF4-FFF2-40B4-BE49-F238E27FC236}">
                <a16:creationId xmlns:a16="http://schemas.microsoft.com/office/drawing/2014/main" id="{EC931EDD-1DD3-F9D8-4F30-B5C545141FC3}"/>
              </a:ext>
            </a:extLst>
          </p:cNvPr>
          <p:cNvCxnSpPr>
            <a:cxnSpLocks/>
            <a:stCxn id="25" idx="4"/>
            <a:endCxn id="28" idx="4"/>
          </p:cNvCxnSpPr>
          <p:nvPr/>
        </p:nvCxnSpPr>
        <p:spPr>
          <a:xfrm flipH="1">
            <a:off x="1284999" y="4076476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1153">
            <a:extLst>
              <a:ext uri="{FF2B5EF4-FFF2-40B4-BE49-F238E27FC236}">
                <a16:creationId xmlns:a16="http://schemas.microsoft.com/office/drawing/2014/main" id="{BC2A06E2-E0F1-C5E0-70F5-E9E8DB0EA739}"/>
              </a:ext>
            </a:extLst>
          </p:cNvPr>
          <p:cNvCxnSpPr>
            <a:stCxn id="25" idx="5"/>
            <a:endCxn id="28" idx="5"/>
          </p:cNvCxnSpPr>
          <p:nvPr/>
        </p:nvCxnSpPr>
        <p:spPr>
          <a:xfrm flipH="1">
            <a:off x="1407863" y="4063444"/>
            <a:ext cx="14808" cy="5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5874956-9C1C-F69A-2AA5-01605E0C9647}"/>
              </a:ext>
            </a:extLst>
          </p:cNvPr>
          <p:cNvSpPr txBox="1"/>
          <p:nvPr/>
        </p:nvSpPr>
        <p:spPr>
          <a:xfrm>
            <a:off x="2239318" y="4917424"/>
            <a:ext cx="1079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lsl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4BFB609-14FB-6FE1-256C-17546E24188E}"/>
              </a:ext>
            </a:extLst>
          </p:cNvPr>
          <p:cNvSpPr txBox="1"/>
          <p:nvPr/>
        </p:nvSpPr>
        <p:spPr>
          <a:xfrm>
            <a:off x="6614864" y="4917425"/>
            <a:ext cx="1079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lsr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1A8AB58-E198-FB30-B901-46A326A3B043}"/>
              </a:ext>
            </a:extLst>
          </p:cNvPr>
          <p:cNvSpPr txBox="1"/>
          <p:nvPr/>
        </p:nvSpPr>
        <p:spPr>
          <a:xfrm>
            <a:off x="3981056" y="4033271"/>
            <a:ext cx="886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最低位补</a:t>
            </a:r>
            <a:r>
              <a:rPr lang="en-US" altLang="zh-CN" sz="1400" dirty="0"/>
              <a:t>0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0077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7A1C22B-B6CD-6F48-A4BE-5E047B46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026" y="1201316"/>
            <a:ext cx="4395478" cy="25530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EF19D0-E259-274B-84DA-B711046B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inode</a:t>
            </a:r>
            <a:r>
              <a:rPr kumimoji="1" lang="zh-CN" altLang="en-US" dirty="0"/>
              <a:t>文件系统的存储布局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78F9C-0129-7A49-BA3A-45F87298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0E6CA3B-4653-1B4B-9D37-823476A0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 err="1"/>
              <a:t>inode</a:t>
            </a:r>
            <a:r>
              <a:rPr kumimoji="1" lang="zh-CN" altLang="en-US" sz="2000" dirty="0"/>
              <a:t>表：记录所有</a:t>
            </a:r>
            <a:r>
              <a:rPr kumimoji="1" lang="en-US" altLang="zh-CN" sz="2000" dirty="0" err="1"/>
              <a:t>inode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可以看成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的大数组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每个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使用作为索引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此时，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号即为文件名</a:t>
            </a:r>
            <a:endParaRPr kumimoji="1" lang="en-US" altLang="zh-CN" sz="1800" dirty="0"/>
          </a:p>
          <a:p>
            <a:r>
              <a:rPr kumimoji="1" lang="en-US" altLang="zh-CN" sz="2000" dirty="0" err="1"/>
              <a:t>inode</a:t>
            </a:r>
            <a:r>
              <a:rPr kumimoji="1" lang="zh-CN" altLang="en-US" sz="2000" dirty="0"/>
              <a:t>分配信息（位图）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记录哪些</a:t>
            </a:r>
            <a:r>
              <a:rPr kumimoji="1" lang="en-US" altLang="zh-CN" sz="1800" dirty="0" err="1"/>
              <a:t>inode</a:t>
            </a:r>
            <a:r>
              <a:rPr kumimoji="1" lang="zh-CN" altLang="en-US" sz="1800" dirty="0"/>
              <a:t>已分配，哪些空闲</a:t>
            </a:r>
            <a:endParaRPr kumimoji="1" lang="en-US" altLang="zh-CN" sz="1800" dirty="0"/>
          </a:p>
          <a:p>
            <a:r>
              <a:rPr kumimoji="1" lang="zh-CN" altLang="en-US" sz="2000" dirty="0"/>
              <a:t>超级块：</a:t>
            </a:r>
            <a:r>
              <a:rPr kumimoji="1" lang="en-US" altLang="zh-CN" sz="2000" dirty="0"/>
              <a:t>Super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Block</a:t>
            </a:r>
          </a:p>
          <a:p>
            <a:pPr lvl="1"/>
            <a:r>
              <a:rPr kumimoji="1" lang="zh-CN" altLang="en-US" sz="1800" dirty="0"/>
              <a:t>记录磁盘块的大小、其他信息的起始磁盘块位置，等等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是整个文件系统的元数据</a:t>
            </a:r>
            <a:endParaRPr kumimoji="1" lang="en-US" altLang="zh-CN" sz="1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0135EF-4428-7945-9887-A6AE65EC4CCD}"/>
              </a:ext>
            </a:extLst>
          </p:cNvPr>
          <p:cNvSpPr/>
          <p:nvPr/>
        </p:nvSpPr>
        <p:spPr>
          <a:xfrm>
            <a:off x="5004048" y="2569468"/>
            <a:ext cx="288032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847EAF-3DBD-9C4B-A161-2F7EB7533F9F}"/>
              </a:ext>
            </a:extLst>
          </p:cNvPr>
          <p:cNvSpPr/>
          <p:nvPr/>
        </p:nvSpPr>
        <p:spPr>
          <a:xfrm>
            <a:off x="5940152" y="2569468"/>
            <a:ext cx="576064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21B8C4-9FFA-944D-B160-1760842826F1}"/>
              </a:ext>
            </a:extLst>
          </p:cNvPr>
          <p:cNvSpPr/>
          <p:nvPr/>
        </p:nvSpPr>
        <p:spPr>
          <a:xfrm>
            <a:off x="6553200" y="2569468"/>
            <a:ext cx="899120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1147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EDC0-7066-804F-9EAC-8DC87A6E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多级</a:t>
            </a:r>
            <a:r>
              <a:rPr kumimoji="1" lang="en-US" altLang="zh-CN" dirty="0" err="1"/>
              <a:t>inode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48C18-941E-3743-B1B1-3D0ACA5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0FF1D-FC8B-714B-AC5C-D4AE93C5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041347"/>
            <a:ext cx="5171600" cy="30151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8273C8-9606-A74B-976E-CE53F28D6B2E}"/>
              </a:ext>
            </a:extLst>
          </p:cNvPr>
          <p:cNvSpPr txBox="1"/>
          <p:nvPr/>
        </p:nvSpPr>
        <p:spPr>
          <a:xfrm>
            <a:off x="457200" y="1256164"/>
            <a:ext cx="8229600" cy="77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引入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索引块</a:t>
            </a:r>
            <a:r>
              <a:rPr kumimoji="1" lang="zh-CN" altLang="en-US" sz="1800" dirty="0"/>
              <a:t>：指向数据块</a:t>
            </a:r>
            <a:r>
              <a:rPr kumimoji="1" lang="zh-CN" altLang="en-US" dirty="0"/>
              <a:t>；以及</a:t>
            </a:r>
            <a:r>
              <a:rPr kumimoji="1" lang="zh-CN" altLang="en-US" b="1" dirty="0">
                <a:solidFill>
                  <a:schemeClr val="accent1"/>
                </a:solidFill>
              </a:rPr>
              <a:t>二级索引块</a:t>
            </a:r>
            <a:r>
              <a:rPr kumimoji="1" lang="zh-CN" altLang="en-US" dirty="0"/>
              <a:t>：指向索引块；</a:t>
            </a:r>
            <a:r>
              <a:rPr kumimoji="1" lang="en-US" altLang="zh-CN" dirty="0"/>
              <a:t>...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索引块（包括二级索引块）不在</a:t>
            </a:r>
            <a:r>
              <a:rPr lang="en-US" altLang="zh-CN" dirty="0" err="1"/>
              <a:t>inode</a:t>
            </a:r>
            <a:r>
              <a:rPr lang="zh-CN" altLang="en-US" dirty="0"/>
              <a:t>表的存储区域，而是在数据区域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E91291BB-2476-244F-AFB1-902E2CBA784E}"/>
              </a:ext>
            </a:extLst>
          </p:cNvPr>
          <p:cNvSpPr/>
          <p:nvPr/>
        </p:nvSpPr>
        <p:spPr>
          <a:xfrm rot="5400000">
            <a:off x="4735408" y="3308940"/>
            <a:ext cx="177240" cy="3672408"/>
          </a:xfrm>
          <a:prstGeom prst="rightBrace">
            <a:avLst>
              <a:gd name="adj1" fmla="val 56532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8C23E2-6C4E-FE4F-ADC8-99B91345C8C2}"/>
              </a:ext>
            </a:extLst>
          </p:cNvPr>
          <p:cNvSpPr txBox="1"/>
          <p:nvPr/>
        </p:nvSpPr>
        <p:spPr>
          <a:xfrm>
            <a:off x="3923928" y="5332245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磁盘的数据区域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29F3D2-862B-F84B-B6DE-C855A62FE802}"/>
              </a:ext>
            </a:extLst>
          </p:cNvPr>
          <p:cNvSpPr txBox="1"/>
          <p:nvPr/>
        </p:nvSpPr>
        <p:spPr>
          <a:xfrm>
            <a:off x="1272018" y="5304172"/>
            <a:ext cx="1944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1"/>
                </a:solidFill>
              </a:rPr>
              <a:t>磁盘的</a:t>
            </a:r>
            <a:r>
              <a:rPr lang="en-US" altLang="zh-CN" sz="1400" b="1" dirty="0" err="1">
                <a:solidFill>
                  <a:schemeClr val="accent1"/>
                </a:solidFill>
              </a:rPr>
              <a:t>inode</a:t>
            </a:r>
            <a:r>
              <a:rPr lang="zh-CN" altLang="en-US" sz="1400" b="1" dirty="0">
                <a:solidFill>
                  <a:schemeClr val="accent1"/>
                </a:solidFill>
              </a:rPr>
              <a:t>表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554F885-A208-0E47-A254-60051D00478E}"/>
              </a:ext>
            </a:extLst>
          </p:cNvPr>
          <p:cNvSpPr/>
          <p:nvPr/>
        </p:nvSpPr>
        <p:spPr>
          <a:xfrm rot="5400000">
            <a:off x="2155506" y="4699723"/>
            <a:ext cx="177240" cy="925016"/>
          </a:xfrm>
          <a:prstGeom prst="rightBrace">
            <a:avLst>
              <a:gd name="adj1" fmla="val 37890"/>
              <a:gd name="adj2" fmla="val 50000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35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772F7-B624-9646-A860-2023ACC6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目录文件与目录项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D5FE8-7C3A-2E4D-ACD6-62AF4EBE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887F61-F744-254B-A521-50C713C93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6"/>
          <a:stretch/>
        </p:blipFill>
        <p:spPr>
          <a:xfrm>
            <a:off x="4427985" y="2269854"/>
            <a:ext cx="4608512" cy="21237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EAF46C-2A89-DE40-8C1A-86CAB599C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313"/>
            <a:ext cx="5915000" cy="4308821"/>
          </a:xfrm>
        </p:spPr>
        <p:txBody>
          <a:bodyPr>
            <a:noAutofit/>
          </a:bodyPr>
          <a:lstStyle/>
          <a:p>
            <a:r>
              <a:rPr lang="zh-CN" altLang="en-US" sz="2000" dirty="0">
                <a:ea typeface="Microsoft YaHei" panose="020B0503020204020204" pitchFamily="34" charset="-122"/>
              </a:rPr>
              <a:t>目录中的每条映射称为一个</a:t>
            </a:r>
            <a:r>
              <a:rPr lang="zh-CN" altLang="en-US" sz="2000" dirty="0">
                <a:solidFill>
                  <a:schemeClr val="accent1"/>
                </a:solidFill>
                <a:ea typeface="Microsoft YaHei" panose="020B0503020204020204" pitchFamily="34" charset="-122"/>
              </a:rPr>
              <a:t>目录项</a:t>
            </a:r>
            <a:endParaRPr lang="en-US" altLang="zh-CN" sz="2000" dirty="0">
              <a:solidFill>
                <a:schemeClr val="accent1"/>
              </a:solidFill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每一条目录项记录了一个</a:t>
            </a:r>
            <a:r>
              <a:rPr lang="en-US" altLang="zh-CN" sz="1600" dirty="0" err="1">
                <a:ea typeface="Microsoft YaHei" panose="020B0503020204020204" pitchFamily="34" charset="-122"/>
              </a:rPr>
              <a:t>inode</a:t>
            </a:r>
            <a:r>
              <a:rPr lang="zh-CN" altLang="en-US" sz="1600" dirty="0">
                <a:ea typeface="Microsoft YaHei" panose="020B0503020204020204" pitchFamily="34" charset="-122"/>
              </a:rPr>
              <a:t>号与文件名字符串的映射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一个目录可以记录很多目录项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ea typeface="Microsoft YaHei" panose="020B0503020204020204" pitchFamily="34" charset="-122"/>
              </a:rPr>
              <a:t>目录文件的大小（占用空间）</a:t>
            </a:r>
            <a:endParaRPr lang="en-US" altLang="zh-CN" sz="20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与其记录的文件大小无关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2"/>
            <a:r>
              <a:rPr lang="zh-CN" altLang="en-US" sz="1600" dirty="0">
                <a:ea typeface="Microsoft YaHei" panose="020B0503020204020204" pitchFamily="34" charset="-122"/>
              </a:rPr>
              <a:t>思考：与什么因素有关？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“目录” </a:t>
            </a:r>
            <a:r>
              <a:rPr lang="en-US" altLang="zh-CN" sz="1600" dirty="0">
                <a:ea typeface="Microsoft YaHei" panose="020B0503020204020204" pitchFamily="34" charset="-122"/>
              </a:rPr>
              <a:t>VS.</a:t>
            </a:r>
            <a:r>
              <a:rPr lang="zh-CN" altLang="en-US" sz="1600" dirty="0">
                <a:ea typeface="Microsoft YaHei" panose="020B0503020204020204" pitchFamily="34" charset="-122"/>
              </a:rPr>
              <a:t> “文件夹”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r>
              <a:rPr lang="zh-CN" altLang="en-US" sz="1800" dirty="0">
                <a:ea typeface="Microsoft YaHei" panose="020B0503020204020204" pitchFamily="34" charset="-122"/>
              </a:rPr>
              <a:t>目录支持查找操作</a:t>
            </a:r>
            <a:endParaRPr lang="en-US" altLang="zh-CN" sz="18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给定一个目录文件和字符串</a:t>
            </a:r>
            <a:endParaRPr lang="en-US" altLang="zh-CN" sz="1600" dirty="0">
              <a:ea typeface="Microsoft YaHei" panose="020B0503020204020204" pitchFamily="34" charset="-122"/>
            </a:endParaRPr>
          </a:p>
          <a:p>
            <a:pPr lvl="1"/>
            <a:r>
              <a:rPr lang="zh-CN" altLang="en-US" sz="1600" dirty="0">
                <a:ea typeface="Microsoft YaHei" panose="020B0503020204020204" pitchFamily="34" charset="-122"/>
              </a:rPr>
              <a:t>在目录文件中查找字符串，并返回对应的</a:t>
            </a:r>
            <a:r>
              <a:rPr lang="en-US" altLang="zh-CN" sz="1600" dirty="0" err="1">
                <a:ea typeface="Microsoft YaHei" panose="020B0503020204020204" pitchFamily="34" charset="-122"/>
              </a:rPr>
              <a:t>inode</a:t>
            </a:r>
            <a:endParaRPr lang="en-US" altLang="zh-CN" sz="16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9789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71F52-3EFA-124C-A7BC-035134A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文件的查找过程：</a:t>
            </a:r>
            <a:r>
              <a:rPr kumimoji="1" lang="en" altLang="zh-CN" dirty="0"/>
              <a:t>/</a:t>
            </a:r>
            <a:r>
              <a:rPr kumimoji="1" lang="en" altLang="zh-CN" dirty="0" err="1"/>
              <a:t>os</a:t>
            </a:r>
            <a:r>
              <a:rPr kumimoji="1" lang="en" altLang="zh-CN" dirty="0"/>
              <a:t>-book/</a:t>
            </a:r>
            <a:r>
              <a:rPr kumimoji="1" lang="en" altLang="zh-CN" dirty="0" err="1"/>
              <a:t>fs.tex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870C3-F8F0-CA43-9CA9-C4E63738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CA7A2-3499-744F-866C-9C670629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201316"/>
            <a:ext cx="6870023" cy="3453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EBB761-6A02-C647-BE70-8DF21B5273D8}"/>
              </a:ext>
            </a:extLst>
          </p:cNvPr>
          <p:cNvSpPr txBox="1"/>
          <p:nvPr/>
        </p:nvSpPr>
        <p:spPr>
          <a:xfrm>
            <a:off x="107504" y="5123714"/>
            <a:ext cx="7632848" cy="5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200" dirty="0"/>
              <a:t>注意：</a:t>
            </a:r>
            <a:r>
              <a:rPr kumimoji="1" lang="en-US" altLang="zh-CN" sz="1200" dirty="0"/>
              <a:t>inode</a:t>
            </a:r>
            <a:r>
              <a:rPr kumimoji="1" lang="zh-CN" altLang="en-US" sz="1200" dirty="0"/>
              <a:t>在这里并没有</a:t>
            </a:r>
            <a:r>
              <a:rPr kumimoji="1" lang="en-US" altLang="zh-CN" sz="1200" dirty="0"/>
              <a:t>size</a:t>
            </a:r>
            <a:r>
              <a:rPr kumimoji="1" lang="zh-CN" altLang="en-US" sz="1200" dirty="0"/>
              <a:t>等其他信息，只记录了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number</a:t>
            </a:r>
            <a:r>
              <a:rPr kumimoji="1" lang="zh-CN" altLang="en-US" sz="1200" dirty="0"/>
              <a:t>（最后一个指向索引块）；</a:t>
            </a:r>
            <a:r>
              <a:rPr kumimoji="1" lang="zh-CN" altLang="en-US" sz="1200" dirty="0">
                <a:latin typeface="+mn-ea"/>
              </a:rPr>
              <a:t>根目录是</a:t>
            </a:r>
            <a:r>
              <a:rPr kumimoji="1" lang="en-US" altLang="zh-CN" sz="1200" dirty="0">
                <a:latin typeface="+mn-ea"/>
              </a:rPr>
              <a:t>1</a:t>
            </a:r>
            <a:r>
              <a:rPr kumimoji="1" lang="zh-CN" altLang="en-US" sz="1200" dirty="0">
                <a:latin typeface="+mn-ea"/>
              </a:rPr>
              <a:t>号</a:t>
            </a:r>
            <a:r>
              <a:rPr kumimoji="1" lang="en-US" altLang="zh-CN" sz="1200" dirty="0" err="1">
                <a:latin typeface="+mn-ea"/>
              </a:rPr>
              <a:t>inode</a:t>
            </a:r>
            <a:r>
              <a:rPr kumimoji="1" lang="zh-CN" altLang="en-US" sz="1200" dirty="0">
                <a:latin typeface="+mn-ea"/>
              </a:rPr>
              <a:t>；</a:t>
            </a:r>
            <a:r>
              <a:rPr kumimoji="1" lang="zh-CN" altLang="en-US" sz="1200" dirty="0"/>
              <a:t>块分配信息是从</a:t>
            </a:r>
            <a:r>
              <a:rPr kumimoji="1" lang="en-US" altLang="zh-CN" sz="1200" dirty="0"/>
              <a:t>29</a:t>
            </a:r>
            <a:r>
              <a:rPr kumimoji="1" lang="zh-CN" altLang="en-US" sz="1200" dirty="0"/>
              <a:t>号块开始计算，即只考虑数据块；没有画出来的</a:t>
            </a:r>
            <a:r>
              <a:rPr kumimoji="1" lang="en-US" altLang="zh-CN" sz="1200" dirty="0"/>
              <a:t>block</a:t>
            </a:r>
            <a:r>
              <a:rPr kumimoji="1" lang="zh-CN" altLang="en-US" sz="1200" dirty="0"/>
              <a:t>可忽略。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66AB17A-046F-BC4B-B1C7-D2DC91B51F39}"/>
              </a:ext>
            </a:extLst>
          </p:cNvPr>
          <p:cNvSpPr/>
          <p:nvPr/>
        </p:nvSpPr>
        <p:spPr>
          <a:xfrm>
            <a:off x="4257762" y="2813723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2</a:t>
            </a:r>
            <a:endParaRPr kumimoji="1" lang="zh-CN" altLang="en-US" sz="1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405CAEC-35A3-9046-AC15-3CCFA74B23E5}"/>
              </a:ext>
            </a:extLst>
          </p:cNvPr>
          <p:cNvSpPr/>
          <p:nvPr/>
        </p:nvSpPr>
        <p:spPr>
          <a:xfrm>
            <a:off x="4256207" y="1417340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1</a:t>
            </a:r>
            <a:endParaRPr kumimoji="1" lang="zh-CN" altLang="en-US" sz="10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E047DDA-3D99-BD4F-BEA1-31553FB4CC86}"/>
              </a:ext>
            </a:extLst>
          </p:cNvPr>
          <p:cNvSpPr/>
          <p:nvPr/>
        </p:nvSpPr>
        <p:spPr>
          <a:xfrm>
            <a:off x="6084168" y="463698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3</a:t>
            </a:r>
            <a:endParaRPr kumimoji="1" lang="zh-CN" altLang="en-US" sz="10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BAE565E-E918-7642-B1B0-24580682584C}"/>
              </a:ext>
            </a:extLst>
          </p:cNvPr>
          <p:cNvSpPr/>
          <p:nvPr/>
        </p:nvSpPr>
        <p:spPr>
          <a:xfrm>
            <a:off x="5999318" y="356473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4</a:t>
            </a:r>
            <a:endParaRPr kumimoji="1" lang="zh-CN" altLang="en-US" sz="10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027BF84-180D-6343-AE6F-505022A9595E}"/>
              </a:ext>
            </a:extLst>
          </p:cNvPr>
          <p:cNvSpPr/>
          <p:nvPr/>
        </p:nvSpPr>
        <p:spPr>
          <a:xfrm>
            <a:off x="4283968" y="464485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5</a:t>
            </a:r>
            <a:endParaRPr kumimoji="1" lang="zh-CN" altLang="en-US" sz="10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02ACDB-60D3-2D40-82DE-DE94AAAAA4A0}"/>
              </a:ext>
            </a:extLst>
          </p:cNvPr>
          <p:cNvSpPr/>
          <p:nvPr/>
        </p:nvSpPr>
        <p:spPr>
          <a:xfrm>
            <a:off x="4716016" y="414080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6</a:t>
            </a:r>
            <a:endParaRPr kumimoji="1" lang="zh-CN" altLang="en-US" sz="10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EAC6E3E-22D0-094F-B44C-2675796F4262}"/>
              </a:ext>
            </a:extLst>
          </p:cNvPr>
          <p:cNvSpPr/>
          <p:nvPr/>
        </p:nvSpPr>
        <p:spPr>
          <a:xfrm>
            <a:off x="6647390" y="1417340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7</a:t>
            </a:r>
            <a:endParaRPr kumimoji="1" lang="zh-CN" altLang="en-US" sz="10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8C2505-963D-944A-B356-C40B443D75A0}"/>
              </a:ext>
            </a:extLst>
          </p:cNvPr>
          <p:cNvSpPr/>
          <p:nvPr/>
        </p:nvSpPr>
        <p:spPr>
          <a:xfrm>
            <a:off x="6948264" y="2209428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8</a:t>
            </a:r>
            <a:endParaRPr kumimoji="1" lang="zh-CN" altLang="en-US" sz="10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07AAB7-21D4-9B41-9E5C-D8648C6B6DCD}"/>
              </a:ext>
            </a:extLst>
          </p:cNvPr>
          <p:cNvSpPr/>
          <p:nvPr/>
        </p:nvSpPr>
        <p:spPr>
          <a:xfrm>
            <a:off x="2415304" y="4636982"/>
            <a:ext cx="228866" cy="228866"/>
          </a:xfrm>
          <a:prstGeom prst="ellipse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9</a:t>
            </a:r>
            <a:endParaRPr kumimoji="1" lang="zh-CN" altLang="en-US" sz="10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063AF44-9758-3A4F-BA16-CBF68282E5D8}"/>
              </a:ext>
            </a:extLst>
          </p:cNvPr>
          <p:cNvGrpSpPr/>
          <p:nvPr/>
        </p:nvGrpSpPr>
        <p:grpSpPr>
          <a:xfrm>
            <a:off x="1763688" y="3778796"/>
            <a:ext cx="520805" cy="230832"/>
            <a:chOff x="1763688" y="3778796"/>
            <a:chExt cx="520805" cy="23083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2127A8C-6FDF-B94E-A10E-6826AB1A816F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1E4811D-86C7-F24A-BD8D-0B0727C96109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10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CFB26C-1DE2-C84A-91F4-AA2DA46DF95B}"/>
              </a:ext>
            </a:extLst>
          </p:cNvPr>
          <p:cNvGrpSpPr/>
          <p:nvPr/>
        </p:nvGrpSpPr>
        <p:grpSpPr>
          <a:xfrm>
            <a:off x="5353623" y="1474540"/>
            <a:ext cx="520805" cy="230832"/>
            <a:chOff x="1763688" y="3778796"/>
            <a:chExt cx="520805" cy="23083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F21783D-999F-344C-AD16-70CBA32A6F0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8E8700E-054C-0746-85D6-4E83D955FC00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4274843-D7AE-1B42-9F9E-AD9A4FB59C8A}"/>
              </a:ext>
            </a:extLst>
          </p:cNvPr>
          <p:cNvGrpSpPr/>
          <p:nvPr/>
        </p:nvGrpSpPr>
        <p:grpSpPr>
          <a:xfrm>
            <a:off x="5580112" y="1906588"/>
            <a:ext cx="520805" cy="230832"/>
            <a:chOff x="1763688" y="3778796"/>
            <a:chExt cx="520805" cy="23083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3DC4E8B-7313-CD48-99C7-BC29A36BC26E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46B52C7-1B52-EC4B-A4F8-DBD4927CF19D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12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19B37D5-A656-634A-A14B-22871F70B23E}"/>
              </a:ext>
            </a:extLst>
          </p:cNvPr>
          <p:cNvGrpSpPr/>
          <p:nvPr/>
        </p:nvGrpSpPr>
        <p:grpSpPr>
          <a:xfrm>
            <a:off x="5059307" y="4642892"/>
            <a:ext cx="520805" cy="230832"/>
            <a:chOff x="1763688" y="3778796"/>
            <a:chExt cx="520805" cy="230832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2E803F3-8170-D64C-B918-F82A84168C89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554E9B9-09CB-3946-861D-878E88959606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13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DDA47E-D34C-C53B-EE38-AB94BA19F307}"/>
              </a:ext>
            </a:extLst>
          </p:cNvPr>
          <p:cNvGrpSpPr/>
          <p:nvPr/>
        </p:nvGrpSpPr>
        <p:grpSpPr>
          <a:xfrm>
            <a:off x="5563363" y="2567551"/>
            <a:ext cx="520805" cy="230832"/>
            <a:chOff x="1748893" y="3778796"/>
            <a:chExt cx="520805" cy="230832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E75245D-9FF1-4CDD-9B10-518C38864F2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33EDD86-C7ED-FF45-0527-9F4899307E9C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14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B0CFA3-792D-953F-C633-BD9B49D52BBE}"/>
              </a:ext>
            </a:extLst>
          </p:cNvPr>
          <p:cNvGrpSpPr/>
          <p:nvPr/>
        </p:nvGrpSpPr>
        <p:grpSpPr>
          <a:xfrm>
            <a:off x="3203666" y="4644858"/>
            <a:ext cx="520805" cy="230832"/>
            <a:chOff x="1748893" y="3778796"/>
            <a:chExt cx="520805" cy="23083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46CF97C-C33B-0F23-2AAC-7EFF9D408034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5005E3-5048-4C8F-9943-C97B6E3112C6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15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2DDAE7D-18DD-33BE-DB36-CAEB9EBFCC02}"/>
              </a:ext>
            </a:extLst>
          </p:cNvPr>
          <p:cNvGrpSpPr/>
          <p:nvPr/>
        </p:nvGrpSpPr>
        <p:grpSpPr>
          <a:xfrm>
            <a:off x="3331115" y="4009628"/>
            <a:ext cx="520805" cy="230832"/>
            <a:chOff x="1748893" y="3778796"/>
            <a:chExt cx="520805" cy="23083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A187298-5F6C-79F8-3A77-EA158F9BDA86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BDFDF6-5E09-A3DE-269D-C157FB4DEFD7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16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B335E6A-0AAD-71F8-ADF0-0DCEF4C256F3}"/>
              </a:ext>
            </a:extLst>
          </p:cNvPr>
          <p:cNvGrpSpPr/>
          <p:nvPr/>
        </p:nvGrpSpPr>
        <p:grpSpPr>
          <a:xfrm>
            <a:off x="6855095" y="4642892"/>
            <a:ext cx="520805" cy="230832"/>
            <a:chOff x="1748893" y="3778796"/>
            <a:chExt cx="520805" cy="2308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3D6BC46-B475-EBCD-A144-697EFF4B046A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698C2F1-2416-A7B5-DC5E-09E2143FE2AA}"/>
                </a:ext>
              </a:extLst>
            </p:cNvPr>
            <p:cNvSpPr txBox="1"/>
            <p:nvPr/>
          </p:nvSpPr>
          <p:spPr>
            <a:xfrm>
              <a:off x="1748893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17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D636BF6-3A48-491E-2BB4-F212CC458B86}"/>
              </a:ext>
            </a:extLst>
          </p:cNvPr>
          <p:cNvSpPr txBox="1"/>
          <p:nvPr/>
        </p:nvSpPr>
        <p:spPr>
          <a:xfrm>
            <a:off x="-7109" y="4496516"/>
            <a:ext cx="212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~ </a:t>
            </a:r>
            <a:r>
              <a:rPr kumimoji="1" lang="zh-CN" altLang="en-US" sz="1400" dirty="0"/>
              <a:t>     找到文件的</a:t>
            </a:r>
            <a:r>
              <a:rPr kumimoji="1" lang="en-US" altLang="zh-CN" sz="1400" dirty="0" err="1"/>
              <a:t>inode</a:t>
            </a:r>
            <a:endParaRPr kumimoji="1" lang="en-US" altLang="zh-CN" sz="14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13B42DF-2477-2BBA-AB02-DBA0ECE6F798}"/>
              </a:ext>
            </a:extLst>
          </p:cNvPr>
          <p:cNvGrpSpPr/>
          <p:nvPr/>
        </p:nvGrpSpPr>
        <p:grpSpPr>
          <a:xfrm>
            <a:off x="245474" y="4517625"/>
            <a:ext cx="520805" cy="230832"/>
            <a:chOff x="1763688" y="3778796"/>
            <a:chExt cx="520805" cy="23083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C399C31-71D7-7C12-4364-0CD79A3B8F00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2F4BBF2-56F0-34A5-3080-2B721C8D7F0C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5D5BFAC-F372-9055-2CB2-B06989EF60E8}"/>
              </a:ext>
            </a:extLst>
          </p:cNvPr>
          <p:cNvGrpSpPr/>
          <p:nvPr/>
        </p:nvGrpSpPr>
        <p:grpSpPr>
          <a:xfrm>
            <a:off x="-104533" y="4517625"/>
            <a:ext cx="520805" cy="230832"/>
            <a:chOff x="1763688" y="3778796"/>
            <a:chExt cx="520805" cy="23083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C547554-5ED0-A06F-D9E9-6893A15DEFB5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AC8D7E1-E4B4-8662-4A15-E9C1CE791AB0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421B830A-CBD2-494C-6021-D3CC894C7913}"/>
              </a:ext>
            </a:extLst>
          </p:cNvPr>
          <p:cNvSpPr txBox="1"/>
          <p:nvPr/>
        </p:nvSpPr>
        <p:spPr>
          <a:xfrm>
            <a:off x="0" y="482415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    </a:t>
            </a:r>
            <a:r>
              <a:rPr kumimoji="1" lang="en-US" altLang="zh-CN" sz="1400" dirty="0"/>
              <a:t>~ </a:t>
            </a:r>
            <a:r>
              <a:rPr kumimoji="1" lang="zh-CN" altLang="en-US" sz="1400" dirty="0"/>
              <a:t>     读取文件内容</a:t>
            </a:r>
            <a:endParaRPr kumimoji="1" lang="en-US" altLang="zh-CN" sz="1400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890472C-0508-3B31-3E6C-7C65CA44C8D5}"/>
              </a:ext>
            </a:extLst>
          </p:cNvPr>
          <p:cNvGrpSpPr/>
          <p:nvPr/>
        </p:nvGrpSpPr>
        <p:grpSpPr>
          <a:xfrm>
            <a:off x="252583" y="4845265"/>
            <a:ext cx="520805" cy="230832"/>
            <a:chOff x="1763688" y="3778796"/>
            <a:chExt cx="520805" cy="230832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A787842-798A-1581-3964-C9E5726E8BDD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0F939F5-6784-2AB3-E997-A19620838FA4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17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EDAD4F3-0832-7C0C-46A4-0A90AA705D9E}"/>
              </a:ext>
            </a:extLst>
          </p:cNvPr>
          <p:cNvGrpSpPr/>
          <p:nvPr/>
        </p:nvGrpSpPr>
        <p:grpSpPr>
          <a:xfrm>
            <a:off x="-97424" y="4845265"/>
            <a:ext cx="520805" cy="230832"/>
            <a:chOff x="1763688" y="3778796"/>
            <a:chExt cx="520805" cy="23083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51F3990-FF7F-FB57-99BD-28362F809524}"/>
                </a:ext>
              </a:extLst>
            </p:cNvPr>
            <p:cNvSpPr/>
            <p:nvPr/>
          </p:nvSpPr>
          <p:spPr>
            <a:xfrm>
              <a:off x="1907704" y="3780762"/>
              <a:ext cx="228866" cy="228866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52839BA-D039-0405-0EDC-595A7E897C4E}"/>
                </a:ext>
              </a:extLst>
            </p:cNvPr>
            <p:cNvSpPr txBox="1"/>
            <p:nvPr/>
          </p:nvSpPr>
          <p:spPr>
            <a:xfrm>
              <a:off x="1763688" y="3778796"/>
              <a:ext cx="52080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900" dirty="0">
                  <a:solidFill>
                    <a:schemeClr val="bg1"/>
                  </a:solidFill>
                </a:rPr>
                <a:t>12</a:t>
              </a:r>
              <a:endParaRPr kumimoji="1" lang="zh-CN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299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0" grpId="0"/>
      <p:bldP spid="5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F277C-2E7D-F241-9612-5D1E0179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创建（硬）链接：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中的 </a:t>
            </a:r>
            <a:r>
              <a:rPr kumimoji="1" lang="en-US" altLang="zh-CN" dirty="0"/>
              <a:t>ln</a:t>
            </a:r>
            <a:r>
              <a:rPr kumimoji="1" lang="zh-CN" altLang="en-US" dirty="0"/>
              <a:t> 命令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2BC8B-C57F-B249-AB35-5891AF7A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A9D721-726C-D14D-9921-FE97894B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489348"/>
            <a:ext cx="8312727" cy="32478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08A0B0-3699-F395-BA69-2D956EDE5E53}"/>
              </a:ext>
            </a:extLst>
          </p:cNvPr>
          <p:cNvSpPr txBox="1"/>
          <p:nvPr/>
        </p:nvSpPr>
        <p:spPr>
          <a:xfrm>
            <a:off x="4552911" y="2641476"/>
            <a:ext cx="14798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ln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c.soft</a:t>
            </a:r>
            <a:endParaRPr kumimoji="1" lang="en-US" altLang="zh-CN" dirty="0"/>
          </a:p>
          <a:p>
            <a:r>
              <a:rPr kumimoji="1" lang="en-US" altLang="zh-CN" dirty="0"/>
              <a:t>rm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</a:p>
          <a:p>
            <a:r>
              <a:rPr kumimoji="1" lang="en-US" altLang="zh-CN" dirty="0"/>
              <a:t>cat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</a:p>
          <a:p>
            <a:r>
              <a:rPr kumimoji="1" lang="en-US" altLang="zh-CN" dirty="0"/>
              <a:t>cat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c.soft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47168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8CEE1-97E3-E848-BB4D-5A6A3D7D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创建软链接：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中的 </a:t>
            </a:r>
            <a:r>
              <a:rPr kumimoji="1" lang="en-US" altLang="zh-CN" dirty="0"/>
              <a:t>ln</a:t>
            </a:r>
            <a:r>
              <a:rPr kumimoji="1" lang="zh-CN" altLang="en-US" dirty="0"/>
              <a:t> </a:t>
            </a:r>
            <a:r>
              <a:rPr kumimoji="1" lang="en-US" altLang="zh-CN" dirty="0"/>
              <a:t>-s</a:t>
            </a:r>
            <a:r>
              <a:rPr kumimoji="1" lang="zh-CN" altLang="en-US" dirty="0"/>
              <a:t> 命令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0A5F52-7F35-7647-B3C5-394394DA1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5EC3E5-F003-6A41-AE23-4A3F5FD6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3" y="1229367"/>
            <a:ext cx="5817614" cy="42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701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硬链接和软链接的对比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103476" y="454156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通过文件名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9086" y="259729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通过</a:t>
            </a:r>
            <a:r>
              <a:rPr kumimoji="1"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inode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67944" y="259608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通过</a:t>
            </a:r>
            <a:r>
              <a:rPr kumimoji="1"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inode</a:t>
            </a:r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DengXian" charset="0"/>
              </a:rPr>
              <a:t>号</a:t>
            </a:r>
          </a:p>
        </p:txBody>
      </p:sp>
      <p:sp>
        <p:nvSpPr>
          <p:cNvPr id="3" name="圆角矩形 4">
            <a:extLst>
              <a:ext uri="{FF2B5EF4-FFF2-40B4-BE49-F238E27FC236}">
                <a16:creationId xmlns:a16="http://schemas.microsoft.com/office/drawing/2014/main" id="{43C49DCF-AB2E-8AA1-38F3-79F4B70F695F}"/>
              </a:ext>
            </a:extLst>
          </p:cNvPr>
          <p:cNvSpPr/>
          <p:nvPr/>
        </p:nvSpPr>
        <p:spPr bwMode="auto">
          <a:xfrm>
            <a:off x="3562002" y="1629131"/>
            <a:ext cx="1514054" cy="8364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inode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4" name="圆角矩形 4">
            <a:extLst>
              <a:ext uri="{FF2B5EF4-FFF2-40B4-BE49-F238E27FC236}">
                <a16:creationId xmlns:a16="http://schemas.microsoft.com/office/drawing/2014/main" id="{450806F0-F7DB-DBC6-EBBB-ED30FA3BDF58}"/>
              </a:ext>
            </a:extLst>
          </p:cNvPr>
          <p:cNvSpPr/>
          <p:nvPr/>
        </p:nvSpPr>
        <p:spPr bwMode="auto">
          <a:xfrm>
            <a:off x="1132204" y="3125273"/>
            <a:ext cx="1944215" cy="8124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my-hard-link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9" name="圆角矩形 4">
            <a:extLst>
              <a:ext uri="{FF2B5EF4-FFF2-40B4-BE49-F238E27FC236}">
                <a16:creationId xmlns:a16="http://schemas.microsoft.com/office/drawing/2014/main" id="{F2734F68-B5CC-FD08-C9B3-E6DA67A991B8}"/>
              </a:ext>
            </a:extLst>
          </p:cNvPr>
          <p:cNvSpPr/>
          <p:nvPr/>
        </p:nvSpPr>
        <p:spPr bwMode="auto">
          <a:xfrm>
            <a:off x="3526941" y="3068435"/>
            <a:ext cx="1584176" cy="8521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myfile.txt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sp>
        <p:nvSpPr>
          <p:cNvPr id="10" name="圆角矩形 4">
            <a:extLst>
              <a:ext uri="{FF2B5EF4-FFF2-40B4-BE49-F238E27FC236}">
                <a16:creationId xmlns:a16="http://schemas.microsoft.com/office/drawing/2014/main" id="{0F4340AD-4472-FFC7-69C5-31D5EF87C7E5}"/>
              </a:ext>
            </a:extLst>
          </p:cNvPr>
          <p:cNvSpPr/>
          <p:nvPr/>
        </p:nvSpPr>
        <p:spPr bwMode="auto">
          <a:xfrm>
            <a:off x="5220072" y="3085440"/>
            <a:ext cx="1944216" cy="8521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宋体" charset="0"/>
              </a:rPr>
              <a:t>my-soft-link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宋体" charset="0"/>
            </a:endParaRPr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53041355-863C-1A5C-D4B0-EF037BD8324D}"/>
              </a:ext>
            </a:extLst>
          </p:cNvPr>
          <p:cNvCxnSpPr>
            <a:stCxn id="4" idx="0"/>
            <a:endCxn id="3" idx="1"/>
          </p:cNvCxnSpPr>
          <p:nvPr/>
        </p:nvCxnSpPr>
        <p:spPr>
          <a:xfrm rot="5400000" flipH="1" flipV="1">
            <a:off x="2294203" y="1857474"/>
            <a:ext cx="1077909" cy="1457690"/>
          </a:xfrm>
          <a:prstGeom prst="curvedConnector2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F56D1665-7075-150B-BF67-983683F70884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rot="5400000" flipH="1" flipV="1">
            <a:off x="4017610" y="2767016"/>
            <a:ext cx="602839" cy="12700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818620B1-3F8E-FB55-3107-114CB92F3D80}"/>
              </a:ext>
            </a:extLst>
          </p:cNvPr>
          <p:cNvCxnSpPr>
            <a:cxnSpLocks/>
            <a:stCxn id="10" idx="2"/>
            <a:endCxn id="9" idx="2"/>
          </p:cNvCxnSpPr>
          <p:nvPr/>
        </p:nvCxnSpPr>
        <p:spPr>
          <a:xfrm rot="5400000" flipH="1">
            <a:off x="5247102" y="2992542"/>
            <a:ext cx="17005" cy="1873151"/>
          </a:xfrm>
          <a:prstGeom prst="curvedConnector3">
            <a:avLst>
              <a:gd name="adj1" fmla="val -3771208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156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117-79D7-EC4D-84E9-B19DB85B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文件系统的崩溃一致性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2231-B9BA-6E4F-8880-296FB8045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CN" sz="2000" dirty="0"/>
              <a:t>文件系统中</a:t>
            </a:r>
            <a:r>
              <a:rPr lang="zh-CN" altLang="en-US" sz="2000" dirty="0"/>
              <a:t>保存了多种数据结构</a:t>
            </a:r>
            <a:endParaRPr lang="en-US" altLang="zh-CN" sz="2000" dirty="0"/>
          </a:p>
          <a:p>
            <a:r>
              <a:rPr lang="zh-CN" altLang="en-US" sz="2000" dirty="0"/>
              <a:t>各种数据结构之间存在依赖关系与一致性要求</a:t>
            </a:r>
            <a:endParaRPr lang="en-US" altLang="zh-CN" sz="2000" dirty="0"/>
          </a:p>
          <a:p>
            <a:pPr lvl="1"/>
            <a:r>
              <a:rPr lang="en-US" altLang="zh-CN" sz="1800" dirty="0" err="1"/>
              <a:t>inode</a:t>
            </a:r>
            <a:r>
              <a:rPr lang="zh-CN" altLang="en-US" sz="1800" dirty="0"/>
              <a:t>中保存的文件大小，应该与其索引中保存的数据块个数相匹配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inode</a:t>
            </a:r>
            <a:r>
              <a:rPr lang="zh-CN" altLang="en-US" sz="1800" dirty="0"/>
              <a:t>中保存的链接数，应与指向其的目录项个数相同</a:t>
            </a:r>
            <a:endParaRPr lang="en-US" altLang="zh-CN" sz="1800" dirty="0"/>
          </a:p>
          <a:p>
            <a:pPr lvl="1"/>
            <a:r>
              <a:rPr lang="zh-CN" altLang="en-US" sz="1800" dirty="0"/>
              <a:t>超级块中保存的文件系统大小，应该与文件系统所管理的空间大小相同</a:t>
            </a:r>
            <a:endParaRPr lang="en-US" altLang="zh-CN" sz="1800" dirty="0"/>
          </a:p>
          <a:p>
            <a:pPr lvl="1"/>
            <a:r>
              <a:rPr lang="zh-CN" altLang="en-US" sz="1800" dirty="0"/>
              <a:t>所有</a:t>
            </a:r>
            <a:r>
              <a:rPr lang="en-US" altLang="zh-CN" sz="1800" dirty="0" err="1"/>
              <a:t>inode</a:t>
            </a:r>
            <a:r>
              <a:rPr lang="zh-CN" altLang="en-US" sz="1800" dirty="0"/>
              <a:t>分配表中标记为空闲的</a:t>
            </a:r>
            <a:r>
              <a:rPr lang="en-US" altLang="zh-CN" sz="1800" dirty="0" err="1"/>
              <a:t>inode</a:t>
            </a:r>
            <a:r>
              <a:rPr lang="zh-CN" altLang="en-US" sz="1800" dirty="0"/>
              <a:t>均未被使用；标记为已用的</a:t>
            </a:r>
            <a:r>
              <a:rPr lang="en-US" altLang="zh-CN" sz="1800" dirty="0" err="1"/>
              <a:t>inode</a:t>
            </a:r>
            <a:r>
              <a:rPr lang="zh-CN" altLang="en-US" sz="1800" dirty="0"/>
              <a:t>均可以通过文件系统操作访问</a:t>
            </a:r>
            <a:endParaRPr lang="en-US" altLang="zh-CN" sz="1800" dirty="0"/>
          </a:p>
          <a:p>
            <a:pPr lvl="1"/>
            <a:r>
              <a:rPr lang="en-US" altLang="zh-CN" sz="1800" dirty="0"/>
              <a:t>……</a:t>
            </a:r>
          </a:p>
          <a:p>
            <a:r>
              <a:rPr lang="zh-CN" altLang="en-US" sz="2000" dirty="0"/>
              <a:t>突发状况（崩溃）可能会造成这些一致性被打破！</a:t>
            </a:r>
            <a:endParaRPr lang="en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6DC56-0890-3547-A451-5636BFC6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z="1100" smtClean="0"/>
              <a:t>97</a:t>
            </a:fld>
            <a:endParaRPr lang="zh-CN" altLang="en-US" sz="11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AA162-7CEB-5241-ACFD-E886B60CC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539872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B51-4540-774A-BAF5-8E17C0E5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日志</a:t>
            </a:r>
            <a:r>
              <a:rPr lang="zh-CN" altLang="en-US" dirty="0"/>
              <a:t>（</a:t>
            </a:r>
            <a:r>
              <a:rPr lang="en-US" altLang="zh-CN" dirty="0"/>
              <a:t>Journaling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3509-F910-9847-A2B5-AF1A31646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CN" sz="2400" dirty="0"/>
              <a:t>在</a:t>
            </a:r>
            <a:r>
              <a:rPr lang="zh-CN" altLang="en-US" sz="2400" dirty="0"/>
              <a:t>进行修改之前，先将修改记录到日志中</a:t>
            </a:r>
            <a:endParaRPr lang="en-US" altLang="zh-CN" sz="2400" dirty="0"/>
          </a:p>
          <a:p>
            <a:pPr lvl="1"/>
            <a:r>
              <a:rPr lang="zh-CN" altLang="en-US" sz="2200" dirty="0"/>
              <a:t>如：如何修改</a:t>
            </a:r>
            <a:r>
              <a:rPr lang="en-US" altLang="zh-CN" sz="2200" dirty="0"/>
              <a:t>block-bitmap</a:t>
            </a:r>
            <a:r>
              <a:rPr lang="zh-CN" altLang="en-US" sz="2200" dirty="0"/>
              <a:t>、如何修改</a:t>
            </a:r>
            <a:r>
              <a:rPr lang="en-US" altLang="zh-CN" sz="2200" dirty="0"/>
              <a:t>data</a:t>
            </a:r>
            <a:endParaRPr lang="en-US" altLang="zh-CN" sz="2200" b="0" dirty="0"/>
          </a:p>
          <a:p>
            <a:r>
              <a:rPr lang="zh-CN" altLang="en-US" sz="2400" dirty="0"/>
              <a:t>所有要进行的修改都记录完毕后，提交日志</a:t>
            </a:r>
            <a:endParaRPr lang="en-US" altLang="zh-CN" sz="2400" dirty="0"/>
          </a:p>
          <a:p>
            <a:r>
              <a:rPr lang="zh-CN" altLang="en-US" sz="2400" dirty="0"/>
              <a:t>确定日志落盘后，再修改数据和元数据</a:t>
            </a:r>
            <a:endParaRPr lang="en-US" altLang="zh-CN" sz="2400" dirty="0"/>
          </a:p>
          <a:p>
            <a:r>
              <a:rPr lang="zh-CN" altLang="en-CN" sz="2400" dirty="0"/>
              <a:t>修改</a:t>
            </a:r>
            <a:r>
              <a:rPr lang="zh-CN" altLang="en-US" sz="2400" dirty="0"/>
              <a:t>完成后，删除日志</a:t>
            </a:r>
            <a:endParaRPr lang="en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C039-1425-4D45-9CCC-DFFC7715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C9E51-9970-F047-A98C-D8F5031E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2037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C0D01-EA3D-D247-B9BC-0C753E3C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例</a:t>
            </a:r>
            <a:r>
              <a:rPr lang="en-CN" altLang="zh-CN"/>
              <a:t>: Ext4</a:t>
            </a:r>
            <a:r>
              <a:rPr lang="zh-CN" altLang="en-US" dirty="0"/>
              <a:t>的日志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DD59D-A954-6D4B-BF89-F4AAD7944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Data mode</a:t>
            </a:r>
            <a:r>
              <a:rPr kumimoji="1" lang="zh-CN" altLang="en-US" sz="2400" dirty="0"/>
              <a:t>（即 </a:t>
            </a:r>
            <a:r>
              <a:rPr kumimoji="1" lang="en-US" altLang="zh-CN" sz="2400" dirty="0"/>
              <a:t>full journaling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/>
            <a:r>
              <a:rPr lang="zh-CN" altLang="en-US" sz="2000" dirty="0"/>
              <a:t>数据和元数据都写入日志区域</a:t>
            </a:r>
            <a:endParaRPr lang="en-US" altLang="zh-CN" sz="2000" dirty="0"/>
          </a:p>
          <a:p>
            <a:r>
              <a:rPr kumimoji="1" lang="en-US" altLang="zh-CN" sz="2400" dirty="0"/>
              <a:t>Ordered mode</a:t>
            </a:r>
          </a:p>
          <a:p>
            <a:pPr lvl="1"/>
            <a:r>
              <a:rPr lang="zh-CN" altLang="en" sz="2000" dirty="0"/>
              <a:t>先</a:t>
            </a:r>
            <a:r>
              <a:rPr lang="zh-CN" altLang="en-US" sz="2000" dirty="0"/>
              <a:t>写数据（原本的文件位置），再写元数据（日志）</a:t>
            </a:r>
            <a:endParaRPr kumimoji="1" lang="en-US" altLang="zh-CN" sz="2000" dirty="0"/>
          </a:p>
          <a:p>
            <a:r>
              <a:rPr kumimoji="1" lang="en-US" altLang="zh-CN" sz="2400" dirty="0"/>
              <a:t>Writeback mode</a:t>
            </a:r>
          </a:p>
          <a:p>
            <a:pPr lvl="1"/>
            <a:r>
              <a:rPr lang="zh-CN" altLang="en-US" sz="2000" dirty="0"/>
              <a:t>仅仅将元数据写入日志</a:t>
            </a:r>
            <a:endParaRPr lang="en" altLang="zh-CN" sz="2000" dirty="0"/>
          </a:p>
          <a:p>
            <a:pPr lvl="1"/>
            <a:r>
              <a:rPr lang="zh-CN" altLang="en-US" sz="2000" dirty="0"/>
              <a:t>数据依然写入原本的位置</a:t>
            </a:r>
            <a:endParaRPr lang="en-US" altLang="zh-CN" sz="2000" dirty="0"/>
          </a:p>
          <a:p>
            <a:pPr lvl="1"/>
            <a:r>
              <a:rPr kumimoji="1" lang="zh-CN" altLang="en-US" sz="2000" dirty="0"/>
              <a:t>日志和数据之间没有顺序保证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ACAC13-85CF-C646-BF35-336AEDDD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EEA168-0304-9143-B472-44F358E0754F}"/>
              </a:ext>
            </a:extLst>
          </p:cNvPr>
          <p:cNvSpPr/>
          <p:nvPr/>
        </p:nvSpPr>
        <p:spPr>
          <a:xfrm>
            <a:off x="457200" y="2330365"/>
            <a:ext cx="8568952" cy="1054270"/>
          </a:xfrm>
          <a:prstGeom prst="roundRect">
            <a:avLst>
              <a:gd name="adj" fmla="val 8604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3B364-CCB8-8E4C-ACC4-1B3852F784D9}"/>
              </a:ext>
            </a:extLst>
          </p:cNvPr>
          <p:cNvSpPr txBox="1"/>
          <p:nvPr/>
        </p:nvSpPr>
        <p:spPr>
          <a:xfrm>
            <a:off x="7815564" y="237657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默认配置</a:t>
            </a:r>
            <a:endParaRPr lang="en-CN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33225</TotalTime>
  <Words>7824</Words>
  <Application>Microsoft Macintosh PowerPoint</Application>
  <PresentationFormat>全屏显示(16:10)</PresentationFormat>
  <Paragraphs>1458</Paragraphs>
  <Slides>102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102</vt:i4>
      </vt:variant>
    </vt:vector>
  </HeadingPairs>
  <TitlesOfParts>
    <vt:vector size="117" baseType="lpstr">
      <vt:lpstr>DengXian</vt:lpstr>
      <vt:lpstr>微软雅黑</vt:lpstr>
      <vt:lpstr>Cascadia Code</vt:lpstr>
      <vt:lpstr>Arial</vt:lpstr>
      <vt:lpstr>Calibri</vt:lpstr>
      <vt:lpstr>Cambria Math</vt:lpstr>
      <vt:lpstr>Comic Sans MS</vt:lpstr>
      <vt:lpstr>Consolas</vt:lpstr>
      <vt:lpstr>Courier</vt:lpstr>
      <vt:lpstr>Courier New</vt:lpstr>
      <vt:lpstr>Times New Roman</vt:lpstr>
      <vt:lpstr>Wingdings</vt:lpstr>
      <vt:lpstr>Office 主题​​</vt:lpstr>
      <vt:lpstr>1_Office 主题​​</vt:lpstr>
      <vt:lpstr>2_Office 主题​​</vt:lpstr>
      <vt:lpstr>操作系统课程回顾</vt:lpstr>
      <vt:lpstr>版权声明</vt:lpstr>
      <vt:lpstr>PowerPoint 演示文稿</vt:lpstr>
      <vt:lpstr>汇编与CPU指令</vt:lpstr>
      <vt:lpstr>从C程序到二进制编码</vt:lpstr>
      <vt:lpstr>程序可见状态</vt:lpstr>
      <vt:lpstr>寄存器间的数据搬移指令</vt:lpstr>
      <vt:lpstr>算术指令</vt:lpstr>
      <vt:lpstr>移位指令</vt:lpstr>
      <vt:lpstr>移位指令</vt:lpstr>
      <vt:lpstr>逻辑运算指令</vt:lpstr>
      <vt:lpstr>访存指令</vt:lpstr>
      <vt:lpstr>寻址模式</vt:lpstr>
      <vt:lpstr>跳转指令</vt:lpstr>
      <vt:lpstr>函数调用与返回指令</vt:lpstr>
      <vt:lpstr>函数调用指令（caller调用callee）</vt:lpstr>
      <vt:lpstr>函数返回指令（callee返回caller）</vt:lpstr>
      <vt:lpstr>示例：PC与LR的变化</vt:lpstr>
      <vt:lpstr>函数调用</vt:lpstr>
      <vt:lpstr>何时发生特权级切换：发生异常</vt:lpstr>
      <vt:lpstr>系统调用</vt:lpstr>
      <vt:lpstr>虚拟内存与地址翻译</vt:lpstr>
      <vt:lpstr>虚拟内存</vt:lpstr>
      <vt:lpstr>虚拟地址（virtual address, va）</vt:lpstr>
      <vt:lpstr>页表：分页机制的核心数据结构</vt:lpstr>
      <vt:lpstr>AARCH64体系结构下4级页表</vt:lpstr>
      <vt:lpstr>多级页表节省内存示例</vt:lpstr>
      <vt:lpstr>页表项中的属性位</vt:lpstr>
      <vt:lpstr>页表项中的属性位</vt:lpstr>
      <vt:lpstr>页表项与大页</vt:lpstr>
      <vt:lpstr>TLB：地址翻译的加速器</vt:lpstr>
      <vt:lpstr>如何降低TLB刷新导致的开销</vt:lpstr>
      <vt:lpstr>设置页表映射是操作系统的职责</vt:lpstr>
      <vt:lpstr>何时设置页表映射</vt:lpstr>
      <vt:lpstr>合法虚拟地址信息的记录方式</vt:lpstr>
      <vt:lpstr>共享内存</vt:lpstr>
      <vt:lpstr>写时拷贝（copy-on-write）</vt:lpstr>
      <vt:lpstr>大页的利弊</vt:lpstr>
      <vt:lpstr>物理内存分配器的指标</vt:lpstr>
      <vt:lpstr>伙伴系统（buddy system）</vt:lpstr>
      <vt:lpstr>举例：分配15K内存</vt:lpstr>
      <vt:lpstr>合并过程如何定位伙伴块</vt:lpstr>
      <vt:lpstr>SLUB分配器的思路</vt:lpstr>
      <vt:lpstr>SLUB设计</vt:lpstr>
      <vt:lpstr>SLUB小结</vt:lpstr>
      <vt:lpstr>换页机制（Swapping）</vt:lpstr>
      <vt:lpstr>问题1. 如何判断缺页异常是由于换页引起的</vt:lpstr>
      <vt:lpstr>问题2：何时进行换出操作</vt:lpstr>
      <vt:lpstr>问题3：换页机制的代价</vt:lpstr>
      <vt:lpstr>问题4：如何选择换出的页</vt:lpstr>
      <vt:lpstr>换页策略</vt:lpstr>
      <vt:lpstr>实现时钟算法</vt:lpstr>
      <vt:lpstr>进程与调度</vt:lpstr>
      <vt:lpstr>经典创建方法：fork()</vt:lpstr>
      <vt:lpstr>在程序中使用fork</vt:lpstr>
      <vt:lpstr>在程序中使用fork</vt:lpstr>
      <vt:lpstr>在程序中使用fork</vt:lpstr>
      <vt:lpstr>线程</vt:lpstr>
      <vt:lpstr>在程序中如何使用线程？</vt:lpstr>
      <vt:lpstr>调度指标</vt:lpstr>
      <vt:lpstr>First Come First Served</vt:lpstr>
      <vt:lpstr>Shortest Job First</vt:lpstr>
      <vt:lpstr>Round Robin (时间片轮转)</vt:lpstr>
      <vt:lpstr>优先级调度与多级队列</vt:lpstr>
      <vt:lpstr>MLFQ的主要目标与思路</vt:lpstr>
      <vt:lpstr>多级反馈队列总结</vt:lpstr>
      <vt:lpstr>一种公平共享的实现：彩票调度 （Lottery Scheduling）</vt:lpstr>
      <vt:lpstr>步幅调度（Stride Scheduling）</vt:lpstr>
      <vt:lpstr>步幅调度（Stride Scheduling）</vt:lpstr>
      <vt:lpstr>进程间通信</vt:lpstr>
      <vt:lpstr>使用多个进程的应用</vt:lpstr>
      <vt:lpstr>常见IPC的类型</vt:lpstr>
      <vt:lpstr>同步原语</vt:lpstr>
      <vt:lpstr>新指令-1：Test-and-Set</vt:lpstr>
      <vt:lpstr>新指令-2：Compare-and-swap</vt:lpstr>
      <vt:lpstr>新指令-3：Load-linked &amp; Store-conditional</vt:lpstr>
      <vt:lpstr>新指令-4：Fetch-and-add</vt:lpstr>
      <vt:lpstr>用 Fetch-and-add 实现 Ticket Lock</vt:lpstr>
      <vt:lpstr>条件变量</vt:lpstr>
      <vt:lpstr>偏向读者 的读写锁 实现示例</vt:lpstr>
      <vt:lpstr>同步原语对比：互斥锁 vs 读写锁</vt:lpstr>
      <vt:lpstr>同步原语对比：互斥锁 vs 读写锁</vt:lpstr>
      <vt:lpstr>死锁</vt:lpstr>
      <vt:lpstr>死锁预防：方法一</vt:lpstr>
      <vt:lpstr>死锁预防：方法二</vt:lpstr>
      <vt:lpstr>死锁预防：方法三</vt:lpstr>
      <vt:lpstr>死锁避免：银行家算法</vt:lpstr>
      <vt:lpstr>文件系统与崩溃一致性</vt:lpstr>
      <vt:lpstr>inode：记录文件多个磁盘块的位置</vt:lpstr>
      <vt:lpstr>inode文件系统的存储布局</vt:lpstr>
      <vt:lpstr>多级inode</vt:lpstr>
      <vt:lpstr>目录文件与目录项</vt:lpstr>
      <vt:lpstr>文件的查找过程：/os-book/fs.tex</vt:lpstr>
      <vt:lpstr>创建（硬）链接：Linux中的 ln 命令</vt:lpstr>
      <vt:lpstr>创建软链接：Linux中的 ln -s 命令</vt:lpstr>
      <vt:lpstr>硬链接和软链接的对比</vt:lpstr>
      <vt:lpstr>文件系统的崩溃一致性</vt:lpstr>
      <vt:lpstr>日志（Journaling）</vt:lpstr>
      <vt:lpstr>例: Ext4的日志</vt:lpstr>
      <vt:lpstr>Ordered Mode：两次Flush保证顺序</vt:lpstr>
      <vt:lpstr>崩溃后，基于日志恢复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上海交大-古金宇</cp:lastModifiedBy>
  <cp:revision>1386</cp:revision>
  <cp:lastPrinted>2020-03-02T13:38:09Z</cp:lastPrinted>
  <dcterms:created xsi:type="dcterms:W3CDTF">2017-11-24T09:35:45Z</dcterms:created>
  <dcterms:modified xsi:type="dcterms:W3CDTF">2023-12-25T23:53:52Z</dcterms:modified>
</cp:coreProperties>
</file>